
<file path=[Content_Types].xml><?xml version="1.0" encoding="utf-8"?>
<Types xmlns="http://schemas.openxmlformats.org/package/2006/content-types">
  <Default Extension="vml" ContentType="application/vnd.openxmlformats-officedocument.vmlDrawing"/>
  <Default Extension="doc" ContentType="application/msword"/>
  <Default Extension="bin" ContentType="application/vnd.openxmlformats-officedocument.oleObject"/>
  <Default Extension="jpeg" ContentType="image/jpeg"/>
  <Default Extension="JPG" ContentType="image/.jpg"/>
  <Default Extension="emf" ContentType="image/x-emf"/>
  <Default Extension="png" ContentType="image/png"/>
  <Default Extension="gif" ContentType="image/gif"/>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2.webp" ContentType="image/webp"/>
  <Override PartName="/ppt/media/image23.webp" ContentType="image/webp"/>
  <Override PartName="/ppt/media/image24.webp" ContentType="image/webp"/>
  <Override PartName="/ppt/media/image25.webp" ContentType="image/webp"/>
  <Override PartName="/ppt/media/image26.webp" ContentType="image/webp"/>
  <Override PartName="/ppt/media/image2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98" r:id="rId5"/>
    <p:sldId id="343" r:id="rId6"/>
    <p:sldId id="344" r:id="rId7"/>
    <p:sldId id="384" r:id="rId8"/>
    <p:sldId id="993" r:id="rId9"/>
    <p:sldId id="930" r:id="rId10"/>
    <p:sldId id="932" r:id="rId11"/>
    <p:sldId id="933" r:id="rId12"/>
    <p:sldId id="934" r:id="rId13"/>
    <p:sldId id="935" r:id="rId14"/>
    <p:sldId id="936" r:id="rId15"/>
    <p:sldId id="937" r:id="rId16"/>
    <p:sldId id="938" r:id="rId17"/>
    <p:sldId id="939" r:id="rId18"/>
    <p:sldId id="861" r:id="rId19"/>
    <p:sldId id="594" r:id="rId20"/>
    <p:sldId id="940" r:id="rId21"/>
    <p:sldId id="941" r:id="rId22"/>
    <p:sldId id="948" r:id="rId23"/>
    <p:sldId id="949" r:id="rId24"/>
    <p:sldId id="950" r:id="rId25"/>
    <p:sldId id="957" r:id="rId26"/>
    <p:sldId id="958" r:id="rId27"/>
    <p:sldId id="952" r:id="rId28"/>
    <p:sldId id="959" r:id="rId29"/>
    <p:sldId id="960" r:id="rId30"/>
    <p:sldId id="961" r:id="rId31"/>
    <p:sldId id="962" r:id="rId32"/>
    <p:sldId id="963" r:id="rId33"/>
    <p:sldId id="964" r:id="rId34"/>
    <p:sldId id="965" r:id="rId35"/>
    <p:sldId id="966" r:id="rId36"/>
    <p:sldId id="967" r:id="rId37"/>
    <p:sldId id="968" r:id="rId38"/>
    <p:sldId id="969" r:id="rId39"/>
    <p:sldId id="970" r:id="rId40"/>
    <p:sldId id="971" r:id="rId41"/>
    <p:sldId id="972" r:id="rId42"/>
    <p:sldId id="953" r:id="rId43"/>
    <p:sldId id="954" r:id="rId44"/>
    <p:sldId id="955" r:id="rId45"/>
    <p:sldId id="956" r:id="rId46"/>
    <p:sldId id="973" r:id="rId47"/>
    <p:sldId id="974" r:id="rId48"/>
    <p:sldId id="975" r:id="rId49"/>
    <p:sldId id="976" r:id="rId50"/>
    <p:sldId id="977" r:id="rId51"/>
    <p:sldId id="978" r:id="rId52"/>
    <p:sldId id="979" r:id="rId53"/>
    <p:sldId id="980" r:id="rId54"/>
    <p:sldId id="994" r:id="rId55"/>
    <p:sldId id="982" r:id="rId56"/>
    <p:sldId id="983" r:id="rId57"/>
    <p:sldId id="984" r:id="rId58"/>
    <p:sldId id="882" r:id="rId59"/>
    <p:sldId id="1047" r:id="rId60"/>
    <p:sldId id="1048" r:id="rId61"/>
    <p:sldId id="1049" r:id="rId62"/>
    <p:sldId id="1050" r:id="rId63"/>
    <p:sldId id="1051" r:id="rId64"/>
    <p:sldId id="1052" r:id="rId65"/>
    <p:sldId id="1053" r:id="rId66"/>
    <p:sldId id="1054" r:id="rId67"/>
    <p:sldId id="1055" r:id="rId68"/>
    <p:sldId id="1056" r:id="rId69"/>
    <p:sldId id="1057" r:id="rId70"/>
    <p:sldId id="1058" r:id="rId71"/>
    <p:sldId id="1059" r:id="rId72"/>
    <p:sldId id="1060" r:id="rId73"/>
    <p:sldId id="1061" r:id="rId74"/>
    <p:sldId id="1062" r:id="rId75"/>
    <p:sldId id="1063" r:id="rId76"/>
    <p:sldId id="1064" r:id="rId77"/>
    <p:sldId id="1072" r:id="rId78"/>
    <p:sldId id="1065" r:id="rId79"/>
    <p:sldId id="1066" r:id="rId80"/>
    <p:sldId id="1073" r:id="rId81"/>
    <p:sldId id="1067" r:id="rId82"/>
    <p:sldId id="924" r:id="rId83"/>
    <p:sldId id="1074" r:id="rId84"/>
    <p:sldId id="1075" r:id="rId85"/>
    <p:sldId id="1076" r:id="rId86"/>
    <p:sldId id="1077" r:id="rId87"/>
    <p:sldId id="531" r:id="rId88"/>
    <p:sldId id="376" r:id="rId89"/>
  </p:sldIdLst>
  <p:sldSz cx="12192000" cy="6858000"/>
  <p:notesSz cx="6858000" cy="9144000"/>
  <p:custDataLst>
    <p:tags r:id="rId93"/>
  </p:custDataLst>
  <p:defaultTextStyle>
    <a:defPPr>
      <a:defRPr lang="zh-CN"/>
    </a:defPPr>
    <a:lvl1pPr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1pPr>
    <a:lvl2pPr marL="4572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2pPr>
    <a:lvl3pPr marL="9144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3pPr>
    <a:lvl4pPr marL="13716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4pPr>
    <a:lvl5pPr marL="18288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5pPr>
    <a:lvl6pPr marL="2286000" algn="l" defTabSz="914400" rtl="0" eaLnBrk="1" latinLnBrk="0" hangingPunct="1">
      <a:defRPr sz="2400" kern="1200">
        <a:solidFill>
          <a:schemeClr val="tx1"/>
        </a:solidFill>
        <a:latin typeface="等线" panose="02010600030101010101" charset="-122"/>
        <a:ea typeface="宋体" pitchFamily="2" charset="-122"/>
        <a:cs typeface="+mn-cs"/>
      </a:defRPr>
    </a:lvl6pPr>
    <a:lvl7pPr marL="2743200" algn="l" defTabSz="914400" rtl="0" eaLnBrk="1" latinLnBrk="0" hangingPunct="1">
      <a:defRPr sz="2400" kern="1200">
        <a:solidFill>
          <a:schemeClr val="tx1"/>
        </a:solidFill>
        <a:latin typeface="等线" panose="02010600030101010101" charset="-122"/>
        <a:ea typeface="宋体" pitchFamily="2" charset="-122"/>
        <a:cs typeface="+mn-cs"/>
      </a:defRPr>
    </a:lvl7pPr>
    <a:lvl8pPr marL="3200400" algn="l" defTabSz="914400" rtl="0" eaLnBrk="1" latinLnBrk="0" hangingPunct="1">
      <a:defRPr sz="2400" kern="1200">
        <a:solidFill>
          <a:schemeClr val="tx1"/>
        </a:solidFill>
        <a:latin typeface="等线" panose="02010600030101010101" charset="-122"/>
        <a:ea typeface="宋体" pitchFamily="2" charset="-122"/>
        <a:cs typeface="+mn-cs"/>
      </a:defRPr>
    </a:lvl8pPr>
    <a:lvl9pPr marL="3657600" algn="l" defTabSz="914400" rtl="0" eaLnBrk="1" latinLnBrk="0" hangingPunct="1">
      <a:defRPr sz="2400" kern="1200">
        <a:solidFill>
          <a:schemeClr val="tx1"/>
        </a:solidFill>
        <a:latin typeface="等线" panose="02010600030101010101" charset="-122"/>
        <a:ea typeface="宋体" pitchFamily="2" charset="-122"/>
        <a:cs typeface="+mn-cs"/>
      </a:defRPr>
    </a:lvl9pPr>
  </p:defaultTextStyle>
  <p:extLst>
    <p:ext uri="{EFAFB233-063F-42B5-8137-9DF3F51BA10A}">
      <p15:sldGuideLst xmlns:p15="http://schemas.microsoft.com/office/powerpoint/2012/main">
        <p15:guide id="1" orient="horz" pos="2153" userDrawn="1">
          <p15:clr>
            <a:srgbClr val="A4A3A4"/>
          </p15:clr>
        </p15:guide>
        <p15:guide id="2" pos="37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A2"/>
    <a:srgbClr val="1369B2"/>
    <a:srgbClr val="D67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autoAdjust="0"/>
  </p:normalViewPr>
  <p:slideViewPr>
    <p:cSldViewPr snapToGrid="0">
      <p:cViewPr>
        <p:scale>
          <a:sx n="69" d="100"/>
          <a:sy n="69" d="100"/>
        </p:scale>
        <p:origin x="-258" y="-264"/>
      </p:cViewPr>
      <p:guideLst>
        <p:guide orient="horz" pos="2153"/>
        <p:guide pos="3784"/>
      </p:guideLst>
    </p:cSldViewPr>
  </p:slideViewPr>
  <p:notesTextViewPr>
    <p:cViewPr>
      <p:scale>
        <a:sx n="1" d="1"/>
        <a:sy n="1" d="1"/>
      </p:scale>
      <p:origin x="0" y="0"/>
    </p:cViewPr>
  </p:notesTextViewPr>
  <p:sorterViewPr>
    <p:cViewPr>
      <p:scale>
        <a:sx n="266" d="100"/>
        <a:sy n="266" d="100"/>
      </p:scale>
      <p:origin x="0" y="0"/>
    </p:cViewPr>
  </p:sorter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8.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89.wmf"/><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Tx/>
              <a:buNone/>
              <a:defRPr kumimoji="1" sz="1200">
                <a:latin typeface="等线" panose="02010600030101010101" charset="-122"/>
                <a:ea typeface="宋体" pitchFamily="2" charset="-122"/>
                <a:cs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noProof="1">
                <a:latin typeface="等线" panose="02010600030101010101" charset="-122"/>
                <a:cs typeface="宋体" pitchFamily="2" charset="-122"/>
              </a:defRPr>
            </a:lvl1pPr>
          </a:lstStyle>
          <a:p>
            <a:pPr>
              <a:defRPr/>
            </a:pPr>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4101"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Tx/>
              <a:buNone/>
              <a:defRPr kumimoji="1" sz="1200">
                <a:latin typeface="等线" panose="02010600030101010101" charset="-122"/>
                <a:ea typeface="宋体" pitchFamily="2" charset="-122"/>
                <a:cs typeface="宋体" pitchFamily="2" charset="-122"/>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B4283E0F-74FB-4CF6-B92F-BA0D3B768B7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宋体" pitchFamily="2" charset="-122"/>
      </a:defRPr>
    </a:lvl1pPr>
    <a:lvl2pPr marL="457200" algn="l" defTabSz="457200" rtl="0" fontAlgn="base">
      <a:spcBef>
        <a:spcPct val="30000"/>
      </a:spcBef>
      <a:spcAft>
        <a:spcPct val="0"/>
      </a:spcAft>
      <a:defRPr sz="1200" kern="1200">
        <a:solidFill>
          <a:schemeClr val="tx1"/>
        </a:solidFill>
        <a:latin typeface="+mn-lt"/>
        <a:ea typeface="+mn-ea"/>
        <a:cs typeface="宋体" pitchFamily="2" charset="-122"/>
      </a:defRPr>
    </a:lvl2pPr>
    <a:lvl3pPr marL="914400" algn="l" defTabSz="457200" rtl="0" fontAlgn="base">
      <a:spcBef>
        <a:spcPct val="30000"/>
      </a:spcBef>
      <a:spcAft>
        <a:spcPct val="0"/>
      </a:spcAft>
      <a:defRPr sz="1200" kern="1200">
        <a:solidFill>
          <a:schemeClr val="tx1"/>
        </a:solidFill>
        <a:latin typeface="+mn-lt"/>
        <a:ea typeface="+mn-ea"/>
        <a:cs typeface="宋体" pitchFamily="2" charset="-122"/>
      </a:defRPr>
    </a:lvl3pPr>
    <a:lvl4pPr marL="1371600" algn="l" defTabSz="457200" rtl="0" fontAlgn="base">
      <a:spcBef>
        <a:spcPct val="30000"/>
      </a:spcBef>
      <a:spcAft>
        <a:spcPct val="0"/>
      </a:spcAft>
      <a:defRPr sz="1200" kern="1200">
        <a:solidFill>
          <a:schemeClr val="tx1"/>
        </a:solidFill>
        <a:latin typeface="+mn-lt"/>
        <a:ea typeface="+mn-ea"/>
        <a:cs typeface="宋体" pitchFamily="2" charset="-122"/>
      </a:defRPr>
    </a:lvl4pPr>
    <a:lvl5pPr marL="1828800" algn="l" defTabSz="457200" rtl="0" fontAlgn="base">
      <a:spcBef>
        <a:spcPct val="30000"/>
      </a:spcBef>
      <a:spcAft>
        <a:spcPct val="0"/>
      </a:spcAft>
      <a:defRPr sz="1200" kern="1200">
        <a:solidFill>
          <a:schemeClr val="tx1"/>
        </a:solidFill>
        <a:latin typeface="+mn-lt"/>
        <a:ea typeface="+mn-ea"/>
        <a:cs typeface="宋体"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ChangeArrowheads="1"/>
          </p:cNvSpPr>
          <p:nvPr>
            <p:ph type="sldImg" idx="4294967295"/>
          </p:nvPr>
        </p:nvSpPr>
        <p:spPr bwMode="auto">
          <a:ln>
            <a:solidFill>
              <a:srgbClr val="000000"/>
            </a:solidFill>
            <a:miter lim="800000"/>
          </a:ln>
        </p:spPr>
      </p:sp>
      <p:sp>
        <p:nvSpPr>
          <p:cNvPr id="6146" name="备注占位符 2"/>
          <p:cNvSpPr>
            <a:spLocks noGrp="1" noChangeArrowheads="1"/>
          </p:cNvSpPr>
          <p:nvPr>
            <p:ph type="body" idx="4294967295"/>
          </p:nvPr>
        </p:nvSpPr>
        <p:spPr/>
        <p:txBody>
          <a:bodyPr/>
          <a:lstStyle/>
          <a:p>
            <a:pPr>
              <a:spcBef>
                <a:spcPct val="0"/>
              </a:spcBef>
            </a:pPr>
            <a:endParaRPr lang="zh-CN" altLang="en-US" smtClean="0"/>
          </a:p>
        </p:txBody>
      </p:sp>
      <p:sp>
        <p:nvSpPr>
          <p:cNvPr id="6147" name="幻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fld id="{666C4432-86B1-44C8-B144-754EE8881D6E}" type="slidenum">
              <a:rPr lang="zh-CN" altLang="en-US" sz="1200"/>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p:cNvSpPr>
          <p:nvPr>
            <p:ph type="sldImg" idx="4294967295"/>
          </p:nvPr>
        </p:nvSpPr>
        <p:spPr bwMode="auto">
          <a:ln>
            <a:solidFill>
              <a:srgbClr val="000000"/>
            </a:solidFill>
            <a:miter lim="800000"/>
          </a:ln>
        </p:spPr>
      </p:sp>
      <p:sp>
        <p:nvSpPr>
          <p:cNvPr id="8194" name="文本占位符 2"/>
          <p:cNvSpPr>
            <a:spLocks noGrp="1" noChangeArrowheads="1"/>
          </p:cNvSpPr>
          <p:nvPr>
            <p:ph type="body" idx="4294967295"/>
          </p:nvPr>
        </p:nvSpPr>
        <p:spPr/>
        <p:txBody>
          <a:bodyPr/>
          <a:lstStyle/>
          <a:p>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60788698-2790-4799-A03F-F8D2A4A2DB42}" type="slidenum">
              <a:rPr lang="zh-CN" altLang="en-US"/>
            </a:fld>
            <a:endParaRPr lang="zh-CN" altLang="en-US"/>
          </a:p>
        </p:txBody>
      </p:sp>
      <p:pic>
        <p:nvPicPr>
          <p:cNvPr id="10" name="图片 9"/>
          <p:cNvPicPr>
            <a:picLocks noChangeAspect="1"/>
          </p:cNvPicPr>
          <p:nvPr userDrawn="1"/>
        </p:nvPicPr>
        <p:blipFill>
          <a:blip r:embed="rId3"/>
          <a:stretch>
            <a:fillRect/>
          </a:stretch>
        </p:blipFill>
        <p:spPr>
          <a:xfrm>
            <a:off x="3940810" y="766445"/>
            <a:ext cx="4298950" cy="1306195"/>
          </a:xfrm>
          <a:prstGeom prst="rect">
            <a:avLst/>
          </a:prstGeom>
        </p:spPr>
      </p:pic>
      <p:pic>
        <p:nvPicPr>
          <p:cNvPr id="8" name="图片 7"/>
          <p:cNvPicPr>
            <a:picLocks noChangeAspect="1"/>
          </p:cNvPicPr>
          <p:nvPr userDrawn="1"/>
        </p:nvPicPr>
        <p:blipFill>
          <a:blip r:embed="rId4"/>
          <a:stretch>
            <a:fillRect/>
          </a:stretch>
        </p:blipFill>
        <p:spPr>
          <a:xfrm>
            <a:off x="5410200" y="0"/>
            <a:ext cx="1555750" cy="76708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7A0D640-E144-490B-8F7E-65C826AB46A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333D8B2-F2A4-4705-A013-3C96A07E7A74}"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743D35E-3885-4274-AA9A-8DFBF1713F81}"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A831F17B-D6B6-4D3F-8964-F09DF34F00D6}"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88C40E0F-B024-4B43-831A-91927FC06959}"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645B6AA8-31EB-468B-8C41-6415ECD260E2}" type="slidenum">
              <a:rPr lang="zh-CN" altLang="en-US"/>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fld id="{FD00E7A1-F48F-4719-BB98-7E5AEA7B7FB1}" type="slidenum">
              <a:rPr lang="zh-CN" altLang="en-US"/>
            </a:fld>
            <a:endParaRPr lang="zh-CN" altLang="en-US"/>
          </a:p>
        </p:txBody>
      </p:sp>
      <p:pic>
        <p:nvPicPr>
          <p:cNvPr id="6" name="图片 5"/>
          <p:cNvPicPr>
            <a:picLocks noChangeAspect="1"/>
          </p:cNvPicPr>
          <p:nvPr userDrawn="1"/>
        </p:nvPicPr>
        <p:blipFill>
          <a:blip r:embed="rId3"/>
          <a:stretch>
            <a:fillRect/>
          </a:stretch>
        </p:blipFill>
        <p:spPr>
          <a:xfrm>
            <a:off x="3446780" y="1465580"/>
            <a:ext cx="5163185" cy="800100"/>
          </a:xfrm>
          <a:prstGeom prst="rect">
            <a:avLst/>
          </a:prstGeom>
        </p:spPr>
      </p:pic>
      <p:pic>
        <p:nvPicPr>
          <p:cNvPr id="7" name="图片 6"/>
          <p:cNvPicPr>
            <a:picLocks noChangeAspect="1"/>
          </p:cNvPicPr>
          <p:nvPr userDrawn="1"/>
        </p:nvPicPr>
        <p:blipFill>
          <a:blip r:embed="rId3"/>
          <a:stretch>
            <a:fillRect/>
          </a:stretch>
        </p:blipFill>
        <p:spPr>
          <a:xfrm>
            <a:off x="1862455" y="5064760"/>
            <a:ext cx="8635365" cy="8001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sz="1200" noProof="1">
                <a:solidFill>
                  <a:srgbClr val="898989"/>
                </a:solidFill>
                <a:latin typeface="等线" panose="02010600030101010101" charset="-122"/>
                <a:ea typeface="等线" panose="02010600030101010101" charset="-122"/>
                <a:cs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buFontTx/>
              <a:buNone/>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ea typeface="等线" panose="02010600030101010101" charset="-122"/>
              </a:defRPr>
            </a:lvl1pPr>
          </a:lstStyle>
          <a:p>
            <a:fld id="{5558DAD5-D431-48DD-BB7C-9F90A0AF82BA}" type="slidenum">
              <a:rPr lang="zh-CN" altLang="en-US"/>
            </a:fld>
            <a:endParaRPr lang="zh-CN" altLang="en-US"/>
          </a:p>
        </p:txBody>
      </p:sp>
      <p:pic>
        <p:nvPicPr>
          <p:cNvPr id="1031" name="图片 6"/>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矩形 1"/>
          <p:cNvSpPr>
            <a:spLocks noChangeArrowheads="1"/>
          </p:cNvSpPr>
          <p:nvPr userDrawn="1"/>
        </p:nvSpPr>
        <p:spPr bwMode="auto">
          <a:xfrm>
            <a:off x="871538" y="363538"/>
            <a:ext cx="892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chemeClr val="bg1"/>
                </a:solidFill>
                <a:latin typeface="微软雅黑" panose="020B0503020204020204" pitchFamily="34" charset="-122"/>
                <a:ea typeface="微软雅黑" panose="020B0503020204020204" pitchFamily="34" charset="-122"/>
                <a:sym typeface="宋体" pitchFamily="2" charset="-122"/>
              </a:rPr>
              <a:t>✎ </a:t>
            </a:r>
            <a:endParaRPr lang="zh-CN" altLang="en-US" sz="3600">
              <a:latin typeface="Arial" panose="020B0704020202020204" pitchFamily="34" charset="0"/>
            </a:endParaRPr>
          </a:p>
        </p:txBody>
      </p:sp>
      <p:pic>
        <p:nvPicPr>
          <p:cNvPr id="8" name="图片 7"/>
          <p:cNvPicPr>
            <a:picLocks noChangeAspect="1"/>
          </p:cNvPicPr>
          <p:nvPr userDrawn="1"/>
        </p:nvPicPr>
        <p:blipFill>
          <a:blip r:embed="rId10"/>
          <a:stretch>
            <a:fillRect/>
          </a:stretch>
        </p:blipFill>
        <p:spPr>
          <a:xfrm>
            <a:off x="8430895" y="120650"/>
            <a:ext cx="3150870" cy="912495"/>
          </a:xfrm>
          <a:prstGeom prst="rect">
            <a:avLst/>
          </a:prstGeom>
        </p:spPr>
      </p:pic>
      <p:pic>
        <p:nvPicPr>
          <p:cNvPr id="2" name="图片 1"/>
          <p:cNvPicPr>
            <a:picLocks noChangeAspect="1"/>
          </p:cNvPicPr>
          <p:nvPr userDrawn="1"/>
        </p:nvPicPr>
        <p:blipFill>
          <a:blip r:embed="rId11"/>
          <a:stretch>
            <a:fillRect/>
          </a:stretch>
        </p:blipFill>
        <p:spPr>
          <a:xfrm>
            <a:off x="566420" y="6551295"/>
            <a:ext cx="1887220" cy="2311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l" rtl="0" fontAlgn="base">
        <a:lnSpc>
          <a:spcPct val="90000"/>
        </a:lnSpc>
        <a:spcBef>
          <a:spcPct val="0"/>
        </a:spcBef>
        <a:spcAft>
          <a:spcPct val="0"/>
        </a:spcAft>
        <a:defRPr sz="4400" kern="1200">
          <a:solidFill>
            <a:schemeClr val="tx1"/>
          </a:solidFill>
          <a:latin typeface="+mj-lt"/>
          <a:ea typeface="宋体" pitchFamily="2" charset="-122"/>
          <a:cs typeface="等线 Light" panose="02010600030101010101" charset="-122"/>
        </a:defRPr>
      </a:lvl1pPr>
      <a:lvl2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2pPr>
      <a:lvl3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3pPr>
      <a:lvl4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4pPr>
      <a:lvl5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5pPr>
      <a:lvl6pPr marL="4572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9pPr>
    </p:titleStyle>
    <p:bodyStyle>
      <a:lvl1pPr marL="228600" indent="-228600" algn="l" rtl="0" fontAlgn="base">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等线" panose="02010600030101010101" charset="-122"/>
        </a:defRPr>
      </a:lvl1pPr>
      <a:lvl2pPr marL="685800" indent="-228600" algn="l" rtl="0" fontAlgn="base">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等线" panose="02010600030101010101" charset="-122"/>
        </a:defRPr>
      </a:lvl2pPr>
      <a:lvl3pPr marL="11430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3pPr>
      <a:lvl4pPr marL="16002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4pPr>
      <a:lvl5pPr marL="20574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file:///C:\Users\july\AppData\Local\Temp\wps\INetCache\87e8b47f16aaddfd73fb35d72e04559f" TargetMode="Externa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GI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file:///C:\Users\july\AppData\Local\Temp\wps\INetCache\7edbbcb81a02ef1456d2000789e121d6" TargetMode="Externa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163.com/dy/article/GE5R72JU0511D84J.html" TargetMode="Externa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9" Type="http://schemas.openxmlformats.org/officeDocument/2006/relationships/image" Target="../media/image26.webp"/><Relationship Id="rId8" Type="http://schemas.openxmlformats.org/officeDocument/2006/relationships/image" Target="file:///C:\Users\july\AppData\Local\Temp\wps\INetCache\2de929d8658df8822fa10ace07f8ed6c" TargetMode="External"/><Relationship Id="rId7" Type="http://schemas.openxmlformats.org/officeDocument/2006/relationships/image" Target="../media/image25.webp"/><Relationship Id="rId6" Type="http://schemas.openxmlformats.org/officeDocument/2006/relationships/image" Target="file:///C:\Users\july\AppData\Local\Temp\wps\INetCache\72e1c257f5b00c8c97c2285871b6ead6" TargetMode="External"/><Relationship Id="rId5" Type="http://schemas.openxmlformats.org/officeDocument/2006/relationships/image" Target="../media/image24.webp"/><Relationship Id="rId4" Type="http://schemas.openxmlformats.org/officeDocument/2006/relationships/image" Target="file:///C:\Users\july\AppData\Local\Temp\wps\INetCache\f7540a75dc774969c00b3d3ce04b409d" TargetMode="External"/><Relationship Id="rId3" Type="http://schemas.openxmlformats.org/officeDocument/2006/relationships/image" Target="../media/image23.webp"/><Relationship Id="rId2" Type="http://schemas.openxmlformats.org/officeDocument/2006/relationships/image" Target="file:///C:\Users\july\AppData\Local\Temp\wps\INetCache\b3f16906795d2a16e5d1c04f127e9de6" TargetMode="External"/><Relationship Id="rId13" Type="http://schemas.openxmlformats.org/officeDocument/2006/relationships/slideLayout" Target="../slideLayouts/slideLayout7.xml"/><Relationship Id="rId12" Type="http://schemas.openxmlformats.org/officeDocument/2006/relationships/image" Target="file:///C:\Users\july\AppData\Local\Temp\wps\INetCache\a95b6962d35e690d53b1a66c6d7e9b44" TargetMode="External"/><Relationship Id="rId11" Type="http://schemas.openxmlformats.org/officeDocument/2006/relationships/image" Target="../media/image27.webp"/><Relationship Id="rId10" Type="http://schemas.openxmlformats.org/officeDocument/2006/relationships/image" Target="file:///C:\Users\july\AppData\Local\Temp\wps\INetCache\52a2517b864be9413f852fa349de92fc" TargetMode="External"/><Relationship Id="rId1" Type="http://schemas.openxmlformats.org/officeDocument/2006/relationships/image" Target="../media/image22.webp"/></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file:///C:\Users\july\AppData\Local\Temp\wps\INetCache\11ec34f1dc635097a1bc1ac574dfb129" TargetMode="Externa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0.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GI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xml"/><Relationship Id="rId2" Type="http://schemas.openxmlformats.org/officeDocument/2006/relationships/image" Target="../media/image35.png"/><Relationship Id="rId1" Type="http://schemas.openxmlformats.org/officeDocument/2006/relationships/image" Target="../media/image34.GI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59.emf"/><Relationship Id="rId1" Type="http://schemas.openxmlformats.org/officeDocument/2006/relationships/oleObject" Target="../embeddings/Document1.doc"/></Relationships>
</file>

<file path=ppt/slides/_rels/slide48.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4.xml"/><Relationship Id="rId4" Type="http://schemas.openxmlformats.org/officeDocument/2006/relationships/image" Target="../media/image61.wmf"/><Relationship Id="rId3" Type="http://schemas.openxmlformats.org/officeDocument/2006/relationships/oleObject" Target="../embeddings/Document3.doc"/><Relationship Id="rId2" Type="http://schemas.openxmlformats.org/officeDocument/2006/relationships/image" Target="../media/image60.emf"/><Relationship Id="rId1" Type="http://schemas.openxmlformats.org/officeDocument/2006/relationships/oleObject" Target="../embeddings/Document2.doc"/></Relationships>
</file>

<file path=ppt/slides/_rels/slide49.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4.xml"/><Relationship Id="rId4" Type="http://schemas.openxmlformats.org/officeDocument/2006/relationships/image" Target="../media/image63.emf"/><Relationship Id="rId3" Type="http://schemas.openxmlformats.org/officeDocument/2006/relationships/oleObject" Target="../embeddings/Document5.doc"/><Relationship Id="rId2" Type="http://schemas.openxmlformats.org/officeDocument/2006/relationships/image" Target="../media/image62.emf"/><Relationship Id="rId1" Type="http://schemas.openxmlformats.org/officeDocument/2006/relationships/oleObject" Target="../embeddings/Document4.doc"/></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64.emf"/><Relationship Id="rId1" Type="http://schemas.openxmlformats.org/officeDocument/2006/relationships/oleObject" Target="../embeddings/Document6.doc"/></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4.xml"/><Relationship Id="rId2" Type="http://schemas.openxmlformats.org/officeDocument/2006/relationships/image" Target="../media/image65.emf"/><Relationship Id="rId1" Type="http://schemas.openxmlformats.org/officeDocument/2006/relationships/oleObject" Target="../embeddings/Document7.doc"/></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hyperlink" Target="https://scikit-learn.org/stable/modules/generated/sklearn.cluster.KMean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71.png"/><Relationship Id="rId3" Type="http://schemas.openxmlformats.org/officeDocument/2006/relationships/tags" Target="../tags/tag3.xml"/><Relationship Id="rId2" Type="http://schemas.microsoft.com/office/2007/relationships/media" Target="../media/media1.mp4"/><Relationship Id="rId1" Type="http://schemas.openxmlformats.org/officeDocument/2006/relationships/video" Target="../media/media1.mp4"/></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7.vml"/><Relationship Id="rId5" Type="http://schemas.openxmlformats.org/officeDocument/2006/relationships/slideLayout" Target="../slideLayouts/slideLayout4.xml"/><Relationship Id="rId4" Type="http://schemas.openxmlformats.org/officeDocument/2006/relationships/image" Target="../media/image73.png"/><Relationship Id="rId3" Type="http://schemas.openxmlformats.org/officeDocument/2006/relationships/oleObject" Target="../embeddings/oleObject3.bin"/><Relationship Id="rId2" Type="http://schemas.openxmlformats.org/officeDocument/2006/relationships/image" Target="../media/image72.wmf"/><Relationship Id="rId1"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tags" Target="../tags/tag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tags" Target="../tags/tag5.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hyperlink" Target="https://scikit-learn.org/stable/modules/generated/sklearn.cluster.DBSCAN.html"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89.wmf"/><Relationship Id="rId7" Type="http://schemas.openxmlformats.org/officeDocument/2006/relationships/oleObject" Target="../embeddings/oleObject7.bin"/><Relationship Id="rId6" Type="http://schemas.openxmlformats.org/officeDocument/2006/relationships/image" Target="../media/image88.wmf"/><Relationship Id="rId5" Type="http://schemas.openxmlformats.org/officeDocument/2006/relationships/oleObject" Target="../embeddings/oleObject6.bin"/><Relationship Id="rId4" Type="http://schemas.openxmlformats.org/officeDocument/2006/relationships/image" Target="../media/image87.wmf"/><Relationship Id="rId3" Type="http://schemas.openxmlformats.org/officeDocument/2006/relationships/oleObject" Target="../embeddings/oleObject5.bin"/><Relationship Id="rId2" Type="http://schemas.openxmlformats.org/officeDocument/2006/relationships/image" Target="../media/image86.wmf"/><Relationship Id="rId11" Type="http://schemas.openxmlformats.org/officeDocument/2006/relationships/notesSlide" Target="../notesSlides/notesSlide26.xml"/><Relationship Id="rId10" Type="http://schemas.openxmlformats.org/officeDocument/2006/relationships/vmlDrawing" Target="../drawings/vmlDrawing8.vml"/><Relationship Id="rId1" Type="http://schemas.openxmlformats.org/officeDocument/2006/relationships/oleObject" Target="../embeddings/oleObject4.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noChangeArrowheads="1"/>
          </p:cNvSpPr>
          <p:nvPr>
            <p:ph type="ctrTitle"/>
          </p:nvPr>
        </p:nvSpPr>
        <p:spPr>
          <a:xfrm>
            <a:off x="1670050" y="1710055"/>
            <a:ext cx="9511030" cy="1912620"/>
          </a:xfrm>
        </p:spPr>
        <p:txBody>
          <a:bodyPr/>
          <a:lstStyle/>
          <a:p>
            <a:r>
              <a:rPr lang="zh-CN" altLang="en-US" dirty="0" smtClean="0">
                <a:latin typeface="微软雅黑" panose="020B0503020204020204" pitchFamily="34" charset="-122"/>
                <a:ea typeface="微软雅黑" panose="020B0503020204020204" pitchFamily="34" charset="-122"/>
              </a:rPr>
              <a:t>第</a:t>
            </a:r>
            <a:r>
              <a:rPr lang="en-US" altLang="zh-CN" dirty="0" smtClean="0">
                <a:latin typeface="微软雅黑" panose="020B0503020204020204" pitchFamily="34" charset="-122"/>
                <a:ea typeface="微软雅黑" panose="020B0503020204020204" pitchFamily="34" charset="-122"/>
              </a:rPr>
              <a:t>6</a:t>
            </a:r>
            <a:r>
              <a:rPr lang="zh-CN" altLang="en-US" dirty="0" smtClean="0">
                <a:latin typeface="微软雅黑" panose="020B0503020204020204" pitchFamily="34" charset="-122"/>
                <a:ea typeface="微软雅黑" panose="020B0503020204020204" pitchFamily="34" charset="-122"/>
              </a:rPr>
              <a:t>章</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聚类分析：基本概念和算法</a:t>
            </a:r>
            <a:endParaRPr lang="zh-CN" altLang="en-US" dirty="0" smtClean="0">
              <a:latin typeface="微软雅黑" panose="020B0503020204020204" pitchFamily="34" charset="-122"/>
              <a:ea typeface="微软雅黑" panose="020B0503020204020204" pitchFamily="34" charset="-122"/>
            </a:endParaRPr>
          </a:p>
        </p:txBody>
      </p:sp>
      <p:sp>
        <p:nvSpPr>
          <p:cNvPr id="7" name="矩形 15"/>
          <p:cNvSpPr>
            <a:spLocks noChangeArrowheads="1"/>
          </p:cNvSpPr>
          <p:nvPr/>
        </p:nvSpPr>
        <p:spPr bwMode="auto">
          <a:xfrm>
            <a:off x="5351618" y="5236537"/>
            <a:ext cx="3179762"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概述</a:t>
            </a:r>
            <a:endPar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K</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均值</a:t>
            </a:r>
            <a:endPar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2"/>
          <p:cNvSpPr>
            <a:spLocks noChangeArrowheads="1"/>
          </p:cNvSpPr>
          <p:nvPr/>
        </p:nvSpPr>
        <p:spPr bwMode="auto">
          <a:xfrm>
            <a:off x="8821192" y="5236537"/>
            <a:ext cx="317094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DBSCAN</a:t>
            </a:r>
            <a:endParaRPr lang="en-US" altLang="zh-CN" sz="2000" b="1" dirty="0" smtClean="0">
              <a:solidFill>
                <a:srgbClr val="2E75B6"/>
              </a:solidFill>
              <a:latin typeface="微软雅黑" panose="020B0503020204020204" pitchFamily="34" charset="-122"/>
              <a:ea typeface="微软雅黑" panose="020B0503020204020204" pitchFamily="34" charset="-122"/>
            </a:endParaRPr>
          </a:p>
          <a:p>
            <a:pPr>
              <a:lnSpc>
                <a:spcPct val="150000"/>
              </a:lnSpc>
            </a:pPr>
            <a:r>
              <a:rPr lang="en-US" altLang="zh-CN"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簇评估</a:t>
            </a:r>
            <a:endParaRPr lang="zh-CN" altLang="en-US" sz="2000" b="1" dirty="0" smtClean="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p:nvPr/>
        </p:nvPicPr>
        <p:blipFill>
          <a:blip r:embed="rId1" r:link="rId2"/>
          <a:stretch>
            <a:fillRect/>
          </a:stretch>
        </p:blipFill>
        <p:spPr>
          <a:xfrm>
            <a:off x="132080" y="5151120"/>
            <a:ext cx="4672330" cy="1186180"/>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fontAlgn="auto">
              <a:lnSpc>
                <a:spcPct val="100000"/>
              </a:lnSpc>
              <a:spcBef>
                <a:spcPts val="0"/>
              </a:spcBef>
              <a:spcAft>
                <a:spcPts val="0"/>
              </a:spcAft>
              <a:buClrTx/>
              <a:buSzTx/>
              <a:buFont typeface="Arial" panose="020B0704020202020204" pitchFamily="34" charset="0"/>
              <a:defRPr/>
            </a:pPr>
            <a:r>
              <a:rPr lang="zh-CN" altLang="en-US" sz="4000" dirty="0">
                <a:solidFill>
                  <a:srgbClr val="1353A2"/>
                </a:solidFill>
                <a:cs typeface="+mn-cs"/>
              </a:rPr>
              <a:t>聚类不同类型</a:t>
            </a:r>
            <a:endParaRPr lang="zh-CN" altLang="en-US" sz="4000" dirty="0">
              <a:solidFill>
                <a:srgbClr val="1353A2"/>
              </a:solidFill>
              <a:cs typeface="+mn-cs"/>
            </a:endParaRPr>
          </a:p>
        </p:txBody>
      </p:sp>
      <p:sp>
        <p:nvSpPr>
          <p:cNvPr id="8" name="圆角矩形 7"/>
          <p:cNvSpPr/>
          <p:nvPr/>
        </p:nvSpPr>
        <p:spPr bwMode="auto">
          <a:xfrm>
            <a:off x="1809750" y="3366135"/>
            <a:ext cx="1424305" cy="426512"/>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kumimoji="0" lang="zh-CN" altLang="en-US" sz="2000" b="1" kern="0" dirty="0" smtClean="0">
                <a:solidFill>
                  <a:srgbClr val="FF0000"/>
                </a:solidFill>
                <a:latin typeface="微软雅黑" panose="020B0503020204020204" pitchFamily="34" charset="-122"/>
                <a:ea typeface="微软雅黑" panose="020B0503020204020204" pitchFamily="34" charset="-122"/>
              </a:rPr>
              <a:t>划分聚类</a:t>
            </a:r>
            <a:endParaRPr kumimoji="0" lang="zh-CN" altLang="en-US" sz="2000" b="1" kern="0" dirty="0" smtClean="0">
              <a:solidFill>
                <a:srgbClr val="FF0000"/>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3336290" y="3366135"/>
            <a:ext cx="1408430" cy="429666"/>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lang="zh-CN" altLang="en-US" sz="2000" b="1" kern="0" dirty="0">
                <a:solidFill>
                  <a:srgbClr val="FFC000"/>
                </a:solidFill>
                <a:latin typeface="微软雅黑" panose="020B0503020204020204" pitchFamily="34" charset="-122"/>
                <a:ea typeface="微软雅黑" panose="020B0503020204020204" pitchFamily="34" charset="-122"/>
              </a:rPr>
              <a:t>密度聚类</a:t>
            </a:r>
            <a:endParaRPr lang="zh-CN" altLang="en-US" sz="2000" b="1" kern="0" dirty="0">
              <a:solidFill>
                <a:srgbClr val="FFC000"/>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4224519" y="1986132"/>
            <a:ext cx="3590117" cy="699480"/>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kumimoji="0" lang="zh-CN" altLang="en-US" sz="3600" b="1" kern="0" dirty="0" smtClean="0">
                <a:solidFill>
                  <a:schemeClr val="bg1"/>
                </a:solidFill>
                <a:latin typeface="微软雅黑" panose="020B0503020204020204" pitchFamily="34" charset="-122"/>
                <a:ea typeface="微软雅黑" panose="020B0503020204020204" pitchFamily="34" charset="-122"/>
              </a:rPr>
              <a:t>聚类算法</a:t>
            </a:r>
            <a:endParaRPr kumimoji="0" lang="zh-CN" altLang="en-US" sz="3600" b="1" kern="0" dirty="0" smtClean="0">
              <a:solidFill>
                <a:schemeClr val="bg1"/>
              </a:solidFill>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1810385" y="4687570"/>
            <a:ext cx="1423670" cy="473098"/>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kumimoji="0" lang="en-US" altLang="zh-CN" sz="2000" b="1" kern="0" dirty="0" smtClean="0">
                <a:solidFill>
                  <a:srgbClr val="FF0000"/>
                </a:solidFill>
                <a:latin typeface="微软雅黑" panose="020B0503020204020204" pitchFamily="34" charset="-122"/>
                <a:ea typeface="微软雅黑" panose="020B0503020204020204" pitchFamily="34" charset="-122"/>
              </a:rPr>
              <a:t>K-means</a:t>
            </a:r>
            <a:endParaRPr kumimoji="0" lang="en-US" altLang="zh-CN" sz="2000" b="1" kern="0" dirty="0" smtClean="0">
              <a:solidFill>
                <a:srgbClr val="FF0000"/>
              </a:solidFill>
              <a:latin typeface="微软雅黑" panose="020B0503020204020204" pitchFamily="34" charset="-122"/>
              <a:ea typeface="微软雅黑" panose="020B0503020204020204" pitchFamily="34" charset="-122"/>
            </a:endParaRPr>
          </a:p>
        </p:txBody>
      </p:sp>
      <p:sp>
        <p:nvSpPr>
          <p:cNvPr id="13" name="圆角矩形 12"/>
          <p:cNvSpPr/>
          <p:nvPr/>
        </p:nvSpPr>
        <p:spPr bwMode="auto">
          <a:xfrm>
            <a:off x="3336290" y="4711700"/>
            <a:ext cx="1478915" cy="428602"/>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lang="en-US" altLang="zh-CN" sz="2000" b="1" kern="0" dirty="0">
                <a:solidFill>
                  <a:srgbClr val="FFC000"/>
                </a:solidFill>
                <a:latin typeface="微软雅黑" panose="020B0503020204020204" pitchFamily="34" charset="-122"/>
                <a:ea typeface="微软雅黑" panose="020B0503020204020204" pitchFamily="34" charset="-122"/>
              </a:rPr>
              <a:t>DBSCAN</a:t>
            </a:r>
            <a:endParaRPr lang="en-US" altLang="zh-CN" sz="2000" b="1" kern="0" dirty="0">
              <a:solidFill>
                <a:srgbClr val="FFC000"/>
              </a:solidFill>
              <a:latin typeface="微软雅黑" panose="020B0503020204020204" pitchFamily="34" charset="-122"/>
              <a:ea typeface="微软雅黑" panose="020B0503020204020204" pitchFamily="34" charset="-122"/>
            </a:endParaRPr>
          </a:p>
        </p:txBody>
      </p:sp>
      <p:cxnSp>
        <p:nvCxnSpPr>
          <p:cNvPr id="15" name="肘形连接符 14"/>
          <p:cNvCxnSpPr>
            <a:stCxn id="10" idx="2"/>
            <a:endCxn id="8" idx="0"/>
          </p:cNvCxnSpPr>
          <p:nvPr/>
        </p:nvCxnSpPr>
        <p:spPr bwMode="auto">
          <a:xfrm rot="5400000">
            <a:off x="3944938" y="1277303"/>
            <a:ext cx="680085" cy="3497580"/>
          </a:xfrm>
          <a:prstGeom prst="bentConnector3">
            <a:avLst>
              <a:gd name="adj1" fmla="val 50000"/>
            </a:avLst>
          </a:prstGeom>
          <a:noFill/>
          <a:ln w="9525" cap="flat" cmpd="sng" algn="ctr">
            <a:solidFill>
              <a:srgbClr val="000000">
                <a:shade val="95000"/>
                <a:satMod val="105000"/>
              </a:srgbClr>
            </a:solidFill>
            <a:prstDash val="solid"/>
            <a:headEnd type="none" w="med" len="med"/>
            <a:tailEnd type="triangle"/>
          </a:ln>
          <a:effectLst/>
        </p:spPr>
      </p:cxnSp>
      <p:cxnSp>
        <p:nvCxnSpPr>
          <p:cNvPr id="19" name="肘形连接符 18"/>
          <p:cNvCxnSpPr>
            <a:stCxn id="8" idx="2"/>
            <a:endCxn id="11" idx="0"/>
          </p:cNvCxnSpPr>
          <p:nvPr/>
        </p:nvCxnSpPr>
        <p:spPr bwMode="auto">
          <a:xfrm rot="5400000">
            <a:off x="2088833" y="4240213"/>
            <a:ext cx="894715" cy="3175"/>
          </a:xfrm>
          <a:prstGeom prst="bentConnector2">
            <a:avLst/>
          </a:prstGeom>
          <a:noFill/>
          <a:ln w="9525" cap="flat" cmpd="sng" algn="ctr">
            <a:solidFill>
              <a:srgbClr val="000000">
                <a:shade val="95000"/>
                <a:satMod val="105000"/>
              </a:srgbClr>
            </a:solidFill>
            <a:prstDash val="solid"/>
            <a:headEnd type="none" w="med" len="med"/>
            <a:tailEnd type="triangle"/>
          </a:ln>
          <a:effectLst/>
        </p:spPr>
      </p:cxnSp>
      <p:sp>
        <p:nvSpPr>
          <p:cNvPr id="5" name="圆角矩形 4"/>
          <p:cNvSpPr/>
          <p:nvPr/>
        </p:nvSpPr>
        <p:spPr bwMode="auto">
          <a:xfrm>
            <a:off x="4815205" y="3366135"/>
            <a:ext cx="1390015" cy="426450"/>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lang="zh-CN" altLang="zh-CN" sz="2000" b="1" kern="0" dirty="0">
                <a:solidFill>
                  <a:schemeClr val="bg1"/>
                </a:solidFill>
                <a:latin typeface="微软雅黑" panose="020B0503020204020204" pitchFamily="34" charset="-122"/>
                <a:ea typeface="微软雅黑" panose="020B0503020204020204" pitchFamily="34" charset="-122"/>
              </a:rPr>
              <a:t>层次聚类</a:t>
            </a:r>
            <a:endParaRPr lang="zh-CN" altLang="zh-CN" sz="2000" b="1" kern="0" dirty="0">
              <a:solidFill>
                <a:schemeClr val="bg1"/>
              </a:solidFill>
              <a:latin typeface="微软雅黑" panose="020B0503020204020204" pitchFamily="34" charset="-122"/>
              <a:ea typeface="微软雅黑" panose="020B0503020204020204" pitchFamily="34" charset="-122"/>
            </a:endParaRPr>
          </a:p>
        </p:txBody>
      </p:sp>
      <p:sp>
        <p:nvSpPr>
          <p:cNvPr id="6" name="圆角矩形 5"/>
          <p:cNvSpPr/>
          <p:nvPr/>
        </p:nvSpPr>
        <p:spPr bwMode="auto">
          <a:xfrm>
            <a:off x="4914900" y="4687570"/>
            <a:ext cx="1573530" cy="426444"/>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lang="en-US" altLang="zh-CN" sz="2000" b="1" kern="0" dirty="0">
                <a:solidFill>
                  <a:srgbClr val="FFFFFF"/>
                </a:solidFill>
                <a:latin typeface="微软雅黑" panose="020B0503020204020204" pitchFamily="34" charset="-122"/>
                <a:ea typeface="微软雅黑" panose="020B0503020204020204" pitchFamily="34" charset="-122"/>
              </a:rPr>
              <a:t>AGNES</a:t>
            </a:r>
            <a:endParaRPr lang="en-US" altLang="zh-CN" sz="2000" b="1" kern="0" dirty="0">
              <a:solidFill>
                <a:srgbClr val="FFFFFF"/>
              </a:solidFill>
              <a:latin typeface="微软雅黑" panose="020B0503020204020204" pitchFamily="34" charset="-122"/>
              <a:ea typeface="微软雅黑" panose="020B0503020204020204" pitchFamily="34" charset="-122"/>
            </a:endParaRPr>
          </a:p>
        </p:txBody>
      </p:sp>
      <p:sp>
        <p:nvSpPr>
          <p:cNvPr id="21" name="圆角矩形 20"/>
          <p:cNvSpPr/>
          <p:nvPr/>
        </p:nvSpPr>
        <p:spPr bwMode="auto">
          <a:xfrm>
            <a:off x="8053705" y="3366135"/>
            <a:ext cx="1919605" cy="426446"/>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lang="zh-CN" altLang="en-US" sz="2000" b="1" kern="0" dirty="0">
                <a:solidFill>
                  <a:schemeClr val="bg1"/>
                </a:solidFill>
                <a:latin typeface="微软雅黑" panose="020B0503020204020204" pitchFamily="34" charset="-122"/>
                <a:ea typeface="微软雅黑" panose="020B0503020204020204" pitchFamily="34" charset="-122"/>
              </a:rPr>
              <a:t>模型聚类</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22" name="圆角矩形 21"/>
          <p:cNvSpPr/>
          <p:nvPr/>
        </p:nvSpPr>
        <p:spPr bwMode="auto">
          <a:xfrm>
            <a:off x="8282402" y="4736883"/>
            <a:ext cx="968007" cy="426444"/>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lang="en-US" altLang="zh-CN" sz="2000" b="1" kern="0" dirty="0">
                <a:solidFill>
                  <a:srgbClr val="FFFFFF"/>
                </a:solidFill>
                <a:latin typeface="微软雅黑" panose="020B0503020204020204" pitchFamily="34" charset="-122"/>
                <a:ea typeface="微软雅黑" panose="020B0503020204020204" pitchFamily="34" charset="-122"/>
              </a:rPr>
              <a:t>GMM</a:t>
            </a:r>
            <a:endParaRPr lang="en-US" altLang="zh-CN" sz="2000" b="1" kern="0" dirty="0">
              <a:solidFill>
                <a:srgbClr val="FFFFFF"/>
              </a:solidFill>
              <a:latin typeface="微软雅黑" panose="020B0503020204020204" pitchFamily="34" charset="-122"/>
              <a:ea typeface="微软雅黑" panose="020B0503020204020204" pitchFamily="34" charset="-122"/>
            </a:endParaRPr>
          </a:p>
        </p:txBody>
      </p:sp>
      <p:sp>
        <p:nvSpPr>
          <p:cNvPr id="23" name="圆角矩形 22"/>
          <p:cNvSpPr/>
          <p:nvPr/>
        </p:nvSpPr>
        <p:spPr bwMode="auto">
          <a:xfrm>
            <a:off x="9488993" y="4713630"/>
            <a:ext cx="968007" cy="426444"/>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lang="en-US" altLang="zh-CN" sz="2000" b="1" kern="0" dirty="0">
                <a:solidFill>
                  <a:srgbClr val="FFFFFF"/>
                </a:solidFill>
                <a:latin typeface="微软雅黑" panose="020B0503020204020204" pitchFamily="34" charset="-122"/>
                <a:ea typeface="微软雅黑" panose="020B0503020204020204" pitchFamily="34" charset="-122"/>
              </a:rPr>
              <a:t>SOM</a:t>
            </a:r>
            <a:endParaRPr lang="en-US" altLang="zh-CN" sz="2000" b="1" kern="0" dirty="0">
              <a:solidFill>
                <a:srgbClr val="FFFFFF"/>
              </a:solidFill>
              <a:latin typeface="微软雅黑" panose="020B0503020204020204" pitchFamily="34" charset="-122"/>
              <a:ea typeface="微软雅黑" panose="020B0503020204020204" pitchFamily="34" charset="-122"/>
            </a:endParaRPr>
          </a:p>
        </p:txBody>
      </p:sp>
      <p:cxnSp>
        <p:nvCxnSpPr>
          <p:cNvPr id="24" name="肘形连接符 23"/>
          <p:cNvCxnSpPr>
            <a:stCxn id="21" idx="2"/>
            <a:endCxn id="22" idx="0"/>
          </p:cNvCxnSpPr>
          <p:nvPr/>
        </p:nvCxnSpPr>
        <p:spPr bwMode="auto">
          <a:xfrm rot="5400000">
            <a:off x="8431848" y="4141153"/>
            <a:ext cx="944245" cy="247650"/>
          </a:xfrm>
          <a:prstGeom prst="bentConnector3">
            <a:avLst>
              <a:gd name="adj1" fmla="val 50000"/>
            </a:avLst>
          </a:prstGeom>
          <a:noFill/>
          <a:ln w="9525" cap="flat" cmpd="sng" algn="ctr">
            <a:solidFill>
              <a:srgbClr val="000000">
                <a:shade val="95000"/>
                <a:satMod val="105000"/>
              </a:srgbClr>
            </a:solidFill>
            <a:prstDash val="solid"/>
            <a:headEnd type="none" w="med" len="med"/>
            <a:tailEnd type="triangle"/>
          </a:ln>
          <a:effectLst/>
        </p:spPr>
      </p:cxnSp>
      <p:cxnSp>
        <p:nvCxnSpPr>
          <p:cNvPr id="25" name="肘形连接符 24"/>
          <p:cNvCxnSpPr>
            <a:stCxn id="21" idx="2"/>
            <a:endCxn id="23" idx="0"/>
          </p:cNvCxnSpPr>
          <p:nvPr/>
        </p:nvCxnSpPr>
        <p:spPr bwMode="auto">
          <a:xfrm rot="5400000" flipV="1">
            <a:off x="9046845" y="3773805"/>
            <a:ext cx="920750" cy="958850"/>
          </a:xfrm>
          <a:prstGeom prst="bentConnector3">
            <a:avLst>
              <a:gd name="adj1" fmla="val 50000"/>
            </a:avLst>
          </a:prstGeom>
          <a:noFill/>
          <a:ln w="9525" cap="flat" cmpd="sng" algn="ctr">
            <a:solidFill>
              <a:srgbClr val="000000">
                <a:shade val="95000"/>
                <a:satMod val="105000"/>
              </a:srgbClr>
            </a:solidFill>
            <a:prstDash val="solid"/>
            <a:headEnd type="none" w="med" len="med"/>
            <a:tailEnd type="triangle"/>
          </a:ln>
          <a:effectLst/>
        </p:spPr>
      </p:cxnSp>
      <p:cxnSp>
        <p:nvCxnSpPr>
          <p:cNvPr id="27" name="肘形连接符 26"/>
          <p:cNvCxnSpPr>
            <a:endCxn id="9" idx="0"/>
          </p:cNvCxnSpPr>
          <p:nvPr/>
        </p:nvCxnSpPr>
        <p:spPr>
          <a:xfrm rot="10800000" flipV="1">
            <a:off x="4054475" y="3019425"/>
            <a:ext cx="1976120" cy="34671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8" name="肘形连接符 27"/>
          <p:cNvCxnSpPr>
            <a:endCxn id="5" idx="0"/>
          </p:cNvCxnSpPr>
          <p:nvPr/>
        </p:nvCxnSpPr>
        <p:spPr>
          <a:xfrm rot="10800000" flipV="1">
            <a:off x="5524500" y="3005455"/>
            <a:ext cx="506730" cy="36068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29" name="圆角矩形 28"/>
          <p:cNvSpPr/>
          <p:nvPr/>
        </p:nvSpPr>
        <p:spPr bwMode="auto">
          <a:xfrm>
            <a:off x="6321425" y="3369945"/>
            <a:ext cx="1493520" cy="426444"/>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lang="zh-CN" altLang="en-US" sz="2000" b="1" kern="0" dirty="0">
                <a:solidFill>
                  <a:schemeClr val="bg1"/>
                </a:solidFill>
                <a:latin typeface="微软雅黑" panose="020B0503020204020204" pitchFamily="34" charset="-122"/>
                <a:ea typeface="微软雅黑" panose="020B0503020204020204" pitchFamily="34" charset="-122"/>
              </a:rPr>
              <a:t>网格聚类</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30" name="圆角矩形 29"/>
          <p:cNvSpPr/>
          <p:nvPr/>
        </p:nvSpPr>
        <p:spPr bwMode="auto">
          <a:xfrm>
            <a:off x="6645910" y="4716780"/>
            <a:ext cx="1169035" cy="426444"/>
          </a:xfrm>
          <a:prstGeom prst="roundRect">
            <a:avLst/>
          </a:prstGeom>
          <a:solidFill>
            <a:srgbClr val="177DFF"/>
          </a:solidFill>
          <a:ln w="25400" cap="flat" cmpd="sng" algn="ctr">
            <a:solidFill>
              <a:srgbClr val="FFFFFF"/>
            </a:solidFill>
            <a:prstDash val="solid"/>
            <a:headEnd type="none" w="med" len="med"/>
            <a:tailEnd type="none" w="med" len="med"/>
          </a:ln>
          <a:effectLst/>
        </p:spPr>
        <p:txBody>
          <a:bodyPr vert="horz" wrap="square" lIns="77925" tIns="38963" rIns="77925" bIns="38963" numCol="1" rtlCol="0" anchor="t" anchorCtr="0" compatLnSpc="1">
            <a:spAutoFit/>
          </a:bodyPr>
          <a:p>
            <a:pPr algn="ctr" defTabSz="779145">
              <a:defRPr/>
            </a:pPr>
            <a:r>
              <a:rPr lang="zh-CN" altLang="en-US" sz="2000" b="1" kern="0" dirty="0">
                <a:solidFill>
                  <a:srgbClr val="FFFFFF"/>
                </a:solidFill>
                <a:latin typeface="微软雅黑" panose="020B0503020204020204" pitchFamily="34" charset="-122"/>
                <a:ea typeface="微软雅黑" panose="020B0503020204020204" pitchFamily="34" charset="-122"/>
              </a:rPr>
              <a:t>STING</a:t>
            </a:r>
            <a:endParaRPr lang="zh-CN" altLang="en-US" sz="2000" b="1" kern="0" dirty="0">
              <a:solidFill>
                <a:srgbClr val="FFFFFF"/>
              </a:solidFill>
              <a:latin typeface="微软雅黑" panose="020B0503020204020204" pitchFamily="34" charset="-122"/>
              <a:ea typeface="微软雅黑" panose="020B0503020204020204" pitchFamily="34" charset="-122"/>
            </a:endParaRPr>
          </a:p>
        </p:txBody>
      </p:sp>
      <p:cxnSp>
        <p:nvCxnSpPr>
          <p:cNvPr id="34" name="直接箭头连接符 33"/>
          <p:cNvCxnSpPr>
            <a:stCxn id="9" idx="2"/>
            <a:endCxn id="13" idx="0"/>
          </p:cNvCxnSpPr>
          <p:nvPr/>
        </p:nvCxnSpPr>
        <p:spPr>
          <a:xfrm>
            <a:off x="4054475" y="3796030"/>
            <a:ext cx="35560" cy="91567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5" name="直接箭头连接符 34"/>
          <p:cNvCxnSpPr>
            <a:stCxn id="5" idx="2"/>
            <a:endCxn id="6" idx="0"/>
          </p:cNvCxnSpPr>
          <p:nvPr/>
        </p:nvCxnSpPr>
        <p:spPr>
          <a:xfrm>
            <a:off x="5524500" y="3792855"/>
            <a:ext cx="191135" cy="89471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6" name="肘形连接符 35"/>
          <p:cNvCxnSpPr>
            <a:endCxn id="29" idx="0"/>
          </p:cNvCxnSpPr>
          <p:nvPr/>
        </p:nvCxnSpPr>
        <p:spPr>
          <a:xfrm>
            <a:off x="6030595" y="3005455"/>
            <a:ext cx="1051560" cy="36449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7" name="直接箭头连接符 36"/>
          <p:cNvCxnSpPr>
            <a:stCxn id="29" idx="2"/>
            <a:endCxn id="30" idx="0"/>
          </p:cNvCxnSpPr>
          <p:nvPr/>
        </p:nvCxnSpPr>
        <p:spPr>
          <a:xfrm>
            <a:off x="7082155" y="3796665"/>
            <a:ext cx="162560" cy="92011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8" name="肘形连接符 37"/>
          <p:cNvCxnSpPr>
            <a:endCxn id="21" idx="0"/>
          </p:cNvCxnSpPr>
          <p:nvPr/>
        </p:nvCxnSpPr>
        <p:spPr>
          <a:xfrm>
            <a:off x="6816090" y="2991485"/>
            <a:ext cx="2211705" cy="37465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rPr>
              <a:t>划分聚类</a:t>
            </a:r>
            <a:endParaRPr lang="zh-CN" altLang="en-US" sz="4000" dirty="0">
              <a:solidFill>
                <a:srgbClr val="1353A2"/>
              </a:solidFill>
              <a:cs typeface="+mn-cs"/>
            </a:endParaRPr>
          </a:p>
        </p:txBody>
      </p:sp>
      <p:sp>
        <p:nvSpPr>
          <p:cNvPr id="7" name="Text Box 3"/>
          <p:cNvSpPr txBox="1">
            <a:spLocks noChangeArrowheads="1"/>
          </p:cNvSpPr>
          <p:nvPr/>
        </p:nvSpPr>
        <p:spPr bwMode="auto">
          <a:xfrm>
            <a:off x="488315" y="1136650"/>
            <a:ext cx="8313420" cy="5130165"/>
          </a:xfrm>
          <a:prstGeom prst="rect">
            <a:avLst/>
          </a:prstGeom>
          <a:noFill/>
          <a:ln w="9525">
            <a:noFill/>
            <a:round/>
          </a:ln>
        </p:spPr>
        <p:txBody>
          <a:bodyPr lIns="68580" tIns="34290" rIns="68580" bIns="34290"/>
          <a:p>
            <a:pPr marL="372745" lvl="1" indent="-59690" eaLnBrk="1" hangingPunct="1">
              <a:spcBef>
                <a:spcPts val="525"/>
              </a:spcBef>
              <a:buClr>
                <a:srgbClr val="336699"/>
              </a:buClr>
            </a:pPr>
            <a:endParaRPr kumimoji="1" lang="de-DE" sz="1500" b="1" dirty="0">
              <a:solidFill>
                <a:srgbClr val="084F84"/>
              </a:solidFill>
              <a:latin typeface="Times New Roman" panose="02020603050405020304" pitchFamily="18" charset="0"/>
              <a:ea typeface="黑体" panose="02010609060101010101" pitchFamily="49" charset="-122"/>
            </a:endParaRPr>
          </a:p>
          <a:p>
            <a:pPr marL="377190" lvl="2" indent="0" eaLnBrk="1" hangingPunct="1">
              <a:lnSpc>
                <a:spcPct val="150000"/>
              </a:lnSpc>
              <a:spcBef>
                <a:spcPts val="750"/>
              </a:spcBef>
              <a:buClr>
                <a:srgbClr val="336699"/>
              </a:buClr>
              <a:buFont typeface="Wingdings" panose="05000000000000000000" pitchFamily="2" charset="2"/>
              <a:buNone/>
            </a:pPr>
            <a:r>
              <a:rPr lang="zh-CN" altLang="en-US"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划分聚类是基于距离的，它的基本思想是使簇内的点距离尽量近、簇间的点距离尽量远</a:t>
            </a:r>
            <a:r>
              <a:rPr lang="zh-CN" altLang="en-US"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sym typeface="+mn-ea"/>
              </a:rPr>
              <a:t>。</a:t>
            </a:r>
            <a:endParaRPr lang="zh-CN" altLang="en-US" sz="2400" b="1" dirty="0">
              <a:latin typeface="+mn-ea"/>
              <a:ea typeface="+mn-ea"/>
            </a:endParaRPr>
          </a:p>
          <a:p>
            <a:pPr marL="720090" lvl="2" indent="-342900" eaLnBrk="1" hangingPunct="1">
              <a:lnSpc>
                <a:spcPct val="150000"/>
              </a:lnSpc>
              <a:spcBef>
                <a:spcPts val="750"/>
              </a:spcBef>
              <a:buClr>
                <a:srgbClr val="336699"/>
              </a:buClr>
              <a:buFont typeface="Wingdings" panose="05000000000000000000" pitchFamily="2" charset="2"/>
              <a:buChar char="l"/>
            </a:pPr>
            <a:endParaRPr lang="zh-CN" altLang="en-US" sz="2400" b="1" dirty="0">
              <a:latin typeface="+mn-ea"/>
              <a:ea typeface="+mn-ea"/>
            </a:endParaRPr>
          </a:p>
          <a:p>
            <a:pPr marL="720090" lvl="2" indent="-342900" eaLnBrk="1" hangingPunct="1">
              <a:lnSpc>
                <a:spcPct val="150000"/>
              </a:lnSpc>
              <a:spcBef>
                <a:spcPts val="750"/>
              </a:spcBef>
              <a:buClr>
                <a:srgbClr val="336699"/>
              </a:buClr>
              <a:buFont typeface="Wingdings" panose="05000000000000000000" pitchFamily="2" charset="2"/>
              <a:buChar char="l"/>
            </a:pPr>
            <a:r>
              <a:rPr lang="zh-CN" altLang="en-US" sz="2400" b="1" dirty="0">
                <a:latin typeface="+mn-ea"/>
                <a:ea typeface="+mn-ea"/>
              </a:rPr>
              <a:t>通过一开始将全部或部分对象随机划分为不同的组</a:t>
            </a:r>
            <a:endParaRPr lang="de-DE" sz="2400" b="1" dirty="0">
              <a:latin typeface="+mn-ea"/>
              <a:ea typeface="+mn-ea"/>
            </a:endParaRPr>
          </a:p>
          <a:p>
            <a:pPr marL="720090" lvl="2" indent="-342900" eaLnBrk="1" hangingPunct="1">
              <a:lnSpc>
                <a:spcPct val="150000"/>
              </a:lnSpc>
              <a:spcBef>
                <a:spcPts val="750"/>
              </a:spcBef>
              <a:buClr>
                <a:srgbClr val="336699"/>
              </a:buClr>
              <a:buFont typeface="Wingdings" panose="05000000000000000000" pitchFamily="2" charset="2"/>
              <a:buChar char="l"/>
            </a:pPr>
            <a:r>
              <a:rPr lang="zh-CN" altLang="en-US" sz="2400" b="1" dirty="0">
                <a:latin typeface="+mn-ea"/>
                <a:ea typeface="+mn-ea"/>
              </a:rPr>
              <a:t>通过迭代方式不断修正</a:t>
            </a:r>
            <a:endParaRPr lang="de-DE" sz="2400" b="1" dirty="0">
              <a:latin typeface="+mn-ea"/>
              <a:ea typeface="+mn-ea"/>
            </a:endParaRPr>
          </a:p>
          <a:p>
            <a:pPr marL="720090" lvl="2" indent="-342900" eaLnBrk="1" hangingPunct="1">
              <a:lnSpc>
                <a:spcPct val="150000"/>
              </a:lnSpc>
              <a:spcBef>
                <a:spcPts val="750"/>
              </a:spcBef>
              <a:buClr>
                <a:srgbClr val="336699"/>
              </a:buClr>
              <a:buFont typeface="Wingdings" panose="05000000000000000000" pitchFamily="2" charset="2"/>
              <a:buChar char="l"/>
            </a:pPr>
            <a:r>
              <a:rPr lang="zh-CN" altLang="en-US" sz="2400" b="1" dirty="0">
                <a:latin typeface="+mn-ea"/>
                <a:ea typeface="+mn-ea"/>
              </a:rPr>
              <a:t>代表算法：</a:t>
            </a:r>
            <a:r>
              <a:rPr lang="en-US" altLang="zh-CN" sz="2400" b="1" dirty="0">
                <a:latin typeface="+mn-ea"/>
                <a:ea typeface="+mn-ea"/>
              </a:rPr>
              <a:t>K-</a:t>
            </a:r>
            <a:r>
              <a:rPr lang="zh-CN" altLang="en-US" sz="2400" b="1" dirty="0">
                <a:latin typeface="+mn-ea"/>
                <a:ea typeface="+mn-ea"/>
              </a:rPr>
              <a:t>均值聚类算法</a:t>
            </a:r>
            <a:endParaRPr lang="de-DE" sz="2400" b="1" dirty="0">
              <a:latin typeface="+mn-ea"/>
              <a:ea typeface="+mn-ea"/>
            </a:endParaRPr>
          </a:p>
        </p:txBody>
      </p:sp>
      <p:pic>
        <p:nvPicPr>
          <p:cNvPr id="13314" name="Picture 2" descr="https://timgsa.baidu.com/timg?image&amp;quality=80&amp;size=b9999_10000&amp;sec=1563442568888&amp;di=eceee1aeda0ebcd1cb0c2a867bf9336d&amp;imgtype=0&amp;src=http%3A%2F%2Fzkres1.myzaker.com%2F201902%2F5c64ec5577ac64744672a655_raw.gif"/>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8094345" y="2404745"/>
            <a:ext cx="3458845" cy="3458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sz="4000" dirty="0">
                <a:solidFill>
                  <a:srgbClr val="1353A2"/>
                </a:solidFill>
                <a:cs typeface="+mn-cs"/>
              </a:rPr>
              <a:t>密度聚类</a:t>
            </a:r>
            <a:endParaRPr lang="zh-CN" altLang="en-US" sz="4000" dirty="0">
              <a:solidFill>
                <a:srgbClr val="1353A2"/>
              </a:solidFill>
              <a:cs typeface="+mn-cs"/>
            </a:endParaRPr>
          </a:p>
        </p:txBody>
      </p:sp>
      <p:sp>
        <p:nvSpPr>
          <p:cNvPr id="20" name="Content Placeholder 2"/>
          <p:cNvSpPr txBox="1"/>
          <p:nvPr/>
        </p:nvSpPr>
        <p:spPr>
          <a:xfrm>
            <a:off x="454025" y="1372870"/>
            <a:ext cx="10968355" cy="4843145"/>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7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密度聚类是基于所谓的</a:t>
            </a:r>
            <a:r>
              <a:rPr lang="zh-CN" altLang="en-US" sz="2200" dirty="0">
                <a:solidFill>
                  <a:srgbClr val="FF0000"/>
                </a:solidFill>
                <a:latin typeface="Arial" panose="020B0704020202020204" pitchFamily="34" charset="0"/>
                <a:ea typeface="微软雅黑" panose="020B0503020204020204" pitchFamily="34" charset="-122"/>
                <a:cs typeface="Arial" panose="020B0704020202020204" pitchFamily="34" charset="0"/>
              </a:rPr>
              <a:t>密度</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Density</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）进行分簇。这里的密度是指</a:t>
            </a:r>
            <a:r>
              <a:rPr lang="zh-CN" altLang="en-US" sz="2200" u="sng"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某样本点给定邻域内</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的</a:t>
            </a:r>
            <a:r>
              <a:rPr lang="zh-CN" altLang="en-US" sz="2200" u="sng"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其它样本点的数量</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。密度聚类的思想是当</a:t>
            </a:r>
            <a:r>
              <a:rPr lang="zh-CN" altLang="en-US" sz="2200" dirty="0">
                <a:solidFill>
                  <a:srgbClr val="FF0000"/>
                </a:solidFill>
                <a:latin typeface="Arial" panose="020B0704020202020204" pitchFamily="34" charset="0"/>
                <a:ea typeface="微软雅黑" panose="020B0503020204020204" pitchFamily="34" charset="-122"/>
                <a:cs typeface="Arial" panose="020B0704020202020204" pitchFamily="34" charset="0"/>
              </a:rPr>
              <a:t>邻域的密度达到指定阈值</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时，就将邻域内的样本点合并到本簇内，如果本簇内所有样本点的邻域密度都达不到指定阈值，则本簇划分完毕，进行下一个簇的划分</a:t>
            </a: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endPar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3373408" y="3817218"/>
            <a:ext cx="4855093" cy="24373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rPr>
              <a:t>层次聚类</a:t>
            </a:r>
            <a:endParaRPr lang="zh-CN" altLang="en-US" sz="4000" dirty="0">
              <a:solidFill>
                <a:srgbClr val="1353A2"/>
              </a:solidFill>
              <a:cs typeface="+mn-cs"/>
            </a:endParaRPr>
          </a:p>
        </p:txBody>
      </p:sp>
      <p:sp>
        <p:nvSpPr>
          <p:cNvPr id="20" name="Content Placeholder 2"/>
          <p:cNvSpPr txBox="1"/>
          <p:nvPr/>
        </p:nvSpPr>
        <p:spPr>
          <a:xfrm>
            <a:off x="675005" y="1731010"/>
            <a:ext cx="6609080" cy="4603115"/>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7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层次（</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Hierarchical</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）聚类方法强调的是聚类执行的过程，分为</a:t>
            </a:r>
            <a:r>
              <a:rPr lang="zh-CN" altLang="en-US" sz="2200" dirty="0">
                <a:solidFill>
                  <a:srgbClr val="FF0000"/>
                </a:solidFill>
                <a:latin typeface="Arial" panose="020B0704020202020204" pitchFamily="34" charset="0"/>
                <a:ea typeface="微软雅黑" panose="020B0503020204020204" pitchFamily="34" charset="-122"/>
                <a:cs typeface="Arial" panose="020B0704020202020204" pitchFamily="34" charset="0"/>
              </a:rPr>
              <a:t>自底向上的凝聚方法</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和</a:t>
            </a:r>
            <a:r>
              <a:rPr lang="zh-CN" altLang="en-US" sz="2200" dirty="0">
                <a:solidFill>
                  <a:srgbClr val="FF0000"/>
                </a:solidFill>
                <a:latin typeface="Arial" panose="020B0704020202020204" pitchFamily="34" charset="0"/>
                <a:ea typeface="微软雅黑" panose="020B0503020204020204" pitchFamily="34" charset="-122"/>
                <a:cs typeface="Arial" panose="020B0704020202020204" pitchFamily="34" charset="0"/>
              </a:rPr>
              <a:t>自顶向下的分裂方法</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两种</a:t>
            </a: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endParaRPr lang="en-US" altLang="zh-CN"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a:p>
            <a:pPr marL="0" indent="457200">
              <a:lnSpc>
                <a:spcPct val="150000"/>
              </a:lnSpc>
              <a:buNone/>
            </a:pPr>
            <a:r>
              <a:rPr lang="zh-CN" altLang="en-US" sz="2200" dirty="0" smtClean="0">
                <a:solidFill>
                  <a:srgbClr val="FF0000"/>
                </a:solidFill>
                <a:latin typeface="Arial" panose="020B0704020202020204" pitchFamily="34" charset="0"/>
                <a:ea typeface="微软雅黑" panose="020B0503020204020204" pitchFamily="34" charset="-122"/>
                <a:cs typeface="Arial" panose="020B0704020202020204" pitchFamily="34" charset="0"/>
              </a:rPr>
              <a:t>凝聚</a:t>
            </a:r>
            <a:r>
              <a:rPr lang="zh-CN" altLang="en-US" sz="2200" dirty="0">
                <a:solidFill>
                  <a:srgbClr val="FF0000"/>
                </a:solidFill>
                <a:latin typeface="Arial" panose="020B0704020202020204" pitchFamily="34" charset="0"/>
                <a:ea typeface="微软雅黑" panose="020B0503020204020204" pitchFamily="34" charset="-122"/>
                <a:cs typeface="Arial" panose="020B0704020202020204" pitchFamily="34" charset="0"/>
              </a:rPr>
              <a:t>方法</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是先将每一个样本点当成一个簇，然后根据距离和密度等度量准则进行逐步合并</a:t>
            </a: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endParaRPr lang="en-US" altLang="zh-CN"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a:p>
            <a:pPr marL="0" indent="457200">
              <a:lnSpc>
                <a:spcPct val="150000"/>
              </a:lnSpc>
              <a:buNone/>
            </a:pPr>
            <a:r>
              <a:rPr lang="zh-CN" altLang="en-US" sz="2200" dirty="0" smtClean="0">
                <a:solidFill>
                  <a:srgbClr val="FF0000"/>
                </a:solidFill>
                <a:latin typeface="Arial" panose="020B0704020202020204" pitchFamily="34" charset="0"/>
                <a:ea typeface="微软雅黑" panose="020B0503020204020204" pitchFamily="34" charset="-122"/>
                <a:cs typeface="Arial" panose="020B0704020202020204" pitchFamily="34" charset="0"/>
              </a:rPr>
              <a:t>分裂</a:t>
            </a:r>
            <a:r>
              <a:rPr lang="zh-CN" altLang="en-US" sz="2200" dirty="0">
                <a:solidFill>
                  <a:srgbClr val="FF0000"/>
                </a:solidFill>
                <a:latin typeface="Arial" panose="020B0704020202020204" pitchFamily="34" charset="0"/>
                <a:ea typeface="微软雅黑" panose="020B0503020204020204" pitchFamily="34" charset="-122"/>
                <a:cs typeface="Arial" panose="020B0704020202020204" pitchFamily="34" charset="0"/>
              </a:rPr>
              <a:t>方法</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是先将所有样本点放在一个簇内，然后再逐步分解</a:t>
            </a:r>
            <a:r>
              <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，如二分</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k-means</a:t>
            </a:r>
            <a:r>
              <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算法</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endPar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p:txBody>
      </p:sp>
      <p:pic>
        <p:nvPicPr>
          <p:cNvPr id="101" name="图片 100"/>
          <p:cNvPicPr/>
          <p:nvPr/>
        </p:nvPicPr>
        <p:blipFill>
          <a:blip r:embed="rId1" r:link="rId2"/>
          <a:stretch>
            <a:fillRect/>
          </a:stretch>
        </p:blipFill>
        <p:spPr>
          <a:xfrm>
            <a:off x="7284085" y="1731010"/>
            <a:ext cx="4530725" cy="377507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rPr>
              <a:t>网格聚类</a:t>
            </a:r>
            <a:endParaRPr lang="zh-CN" altLang="en-US" sz="4000" dirty="0">
              <a:solidFill>
                <a:srgbClr val="1353A2"/>
              </a:solidFill>
              <a:cs typeface="+mn-cs"/>
            </a:endParaRPr>
          </a:p>
        </p:txBody>
      </p:sp>
      <mc:AlternateContent xmlns:mc="http://schemas.openxmlformats.org/markup-compatibility/2006">
        <mc:Choice xmlns:a14="http://schemas.microsoft.com/office/drawing/2010/main" Requires="a14">
          <p:sp>
            <p:nvSpPr>
              <p:cNvPr id="20" name="Content Placeholder 2"/>
              <p:cNvSpPr txBox="1"/>
              <p:nvPr/>
            </p:nvSpPr>
            <p:spPr>
              <a:xfrm>
                <a:off x="481965" y="1994535"/>
                <a:ext cx="7314565" cy="3671570"/>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7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网格（</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Grid</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）聚类方法强调的是分批统一处理以提高效率，具体的做法是将特征空间</a:t>
                </a:r>
                <a14:m>
                  <m:oMath xmlns:m="http://schemas.openxmlformats.org/officeDocument/2006/math">
                    <m:r>
                      <a:rPr lang="en-US" altLang="zh-CN" sz="2200">
                        <a:solidFill>
                          <a:prstClr val="black">
                            <a:lumMod val="85000"/>
                            <a:lumOff val="15000"/>
                          </a:prstClr>
                        </a:solidFill>
                        <a:latin typeface="Cambria Math" panose="02040503050406030204"/>
                        <a:ea typeface="微软雅黑" panose="020B0503020204020204" pitchFamily="34" charset="-122"/>
                        <a:cs typeface="Arial" panose="020B0704020202020204" pitchFamily="34" charset="0"/>
                      </a:rPr>
                      <m:t>𝕏</m:t>
                    </m:r>
                  </m:oMath>
                </a14:m>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划分为若干个网格，网格内的所有样本点看成一个单元进行处理</a:t>
                </a: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endParaRPr lang="en-US" altLang="zh-CN"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a:p>
                <a:pPr marL="0" indent="457200">
                  <a:lnSpc>
                    <a:spcPct val="150000"/>
                  </a:lnSpc>
                  <a:buNone/>
                </a:pP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网格</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聚类方法要与划分</a:t>
                </a: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聚类或密度</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聚类方法结合使用</a:t>
                </a: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endParaRPr lang="en-US" altLang="zh-CN"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a:p>
                <a:pPr marL="0" indent="457200">
                  <a:lnSpc>
                    <a:spcPct val="150000"/>
                  </a:lnSpc>
                  <a:buNone/>
                </a:pP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网络</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聚类方法处理的单元只与网格数量有关，与样本数量无关，因此在大数据量时，可以极大提高效率</a:t>
                </a: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endPar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481965" y="1994535"/>
                <a:ext cx="7314565" cy="3671570"/>
              </a:xfrm>
              <a:prstGeom prst="rect">
                <a:avLst/>
              </a:prstGeom>
              <a:blipFill rotWithShape="1">
                <a:blip r:embed="rId1"/>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7796530" y="2430780"/>
            <a:ext cx="3943350" cy="23336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rPr>
              <a:t>模型聚类</a:t>
            </a:r>
            <a:endParaRPr lang="zh-CN" altLang="en-US" sz="4000" dirty="0">
              <a:solidFill>
                <a:srgbClr val="1353A2"/>
              </a:solidFill>
              <a:cs typeface="+mn-cs"/>
            </a:endParaRPr>
          </a:p>
        </p:txBody>
      </p:sp>
      <p:sp>
        <p:nvSpPr>
          <p:cNvPr id="20" name="Content Placeholder 2"/>
          <p:cNvSpPr txBox="1"/>
          <p:nvPr/>
        </p:nvSpPr>
        <p:spPr>
          <a:xfrm>
            <a:off x="943610" y="1903095"/>
            <a:ext cx="10473690" cy="3051810"/>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7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模型（</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Model</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）聚类假定每个簇符合一个分布模型，通过找到这个分布模型，就可以对样本点进行分簇</a:t>
            </a: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endParaRPr lang="en-US" altLang="zh-CN"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a:p>
            <a:pPr marL="0" indent="457200">
              <a:lnSpc>
                <a:spcPct val="150000"/>
              </a:lnSpc>
              <a:buNone/>
            </a:pP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模型</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聚类主要包括基于统计和基于神经网络两大类方法，前者以高斯混合模型（</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Gaussian Mixture Models</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GMM</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）为代表，后者以自组织映射网络（</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Self</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　</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Organizing</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　</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Map</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r>
              <a:rPr lang="en-US"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SOM</a:t>
            </a:r>
            <a:r>
              <a:rPr lang="zh-CN" altLang="en-US"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）为代表</a:t>
            </a:r>
            <a:r>
              <a:rPr lang="zh-CN" altLang="en-US" sz="2200" dirty="0" smtClean="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rPr>
              <a:t>。</a:t>
            </a:r>
            <a:endParaRPr lang="zh-CN" altLang="zh-CN" sz="2200" dirty="0">
              <a:solidFill>
                <a:prstClr val="black">
                  <a:lumMod val="85000"/>
                  <a:lumOff val="15000"/>
                </a:prstClr>
              </a:solidFill>
              <a:latin typeface="Arial" panose="020B0704020202020204" pitchFamily="34" charset="0"/>
              <a:ea typeface="微软雅黑" panose="020B0503020204020204" pitchFamily="34" charset="-122"/>
              <a:cs typeface="Arial" panose="020B07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2304257"/>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a:t>
            </a:r>
            <a:r>
              <a:rPr lang="zh-CN" altLang="en-US" sz="2800" dirty="0">
                <a:solidFill>
                  <a:srgbClr val="595959"/>
                </a:solidFill>
                <a:latin typeface="Impact" panose="020B0806030902050204" pitchFamily="34" charset="0"/>
                <a:ea typeface="微软雅黑" panose="020B0503020204020204" pitchFamily="34" charset="-122"/>
              </a:rPr>
              <a:t>概述</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02   K</a:t>
            </a:r>
            <a:r>
              <a:rPr lang="zh-CN" altLang="en-US" sz="2800" dirty="0">
                <a:solidFill>
                  <a:schemeClr val="bg1"/>
                </a:solidFill>
                <a:latin typeface="Impact" panose="020B0806030902050204" pitchFamily="34" charset="0"/>
                <a:ea typeface="微软雅黑" panose="020B0503020204020204" pitchFamily="34" charset="-122"/>
              </a:rPr>
              <a:t>均值</a:t>
            </a:r>
            <a:endParaRPr lang="zh-CN" altLang="en-US" sz="2800" dirty="0">
              <a:solidFill>
                <a:schemeClr val="bg1"/>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DBSCAN</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zh-CN" altLang="en-US" sz="2800" dirty="0">
                <a:solidFill>
                  <a:srgbClr val="595959"/>
                </a:solidFill>
                <a:latin typeface="Impact" panose="020B0806030902050204" pitchFamily="34" charset="0"/>
                <a:ea typeface="微软雅黑" panose="020B0503020204020204" pitchFamily="34" charset="-122"/>
              </a:rPr>
              <a:t>簇评估</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课前导入</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8404" y="3417756"/>
            <a:ext cx="2884578" cy="30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17"/>
          <p:cNvSpPr>
            <a:spLocks noChangeArrowheads="1"/>
          </p:cNvSpPr>
          <p:nvPr/>
        </p:nvSpPr>
        <p:spPr bwMode="auto">
          <a:xfrm>
            <a:off x="3903980" y="2719070"/>
            <a:ext cx="7920990" cy="273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4800" b="1" dirty="0">
                <a:solidFill>
                  <a:srgbClr val="FF0000"/>
                </a:solidFill>
                <a:latin typeface="微软雅黑" panose="020B0503020204020204" pitchFamily="34" charset="-122"/>
                <a:ea typeface="微软雅黑" panose="020B0503020204020204" pitchFamily="34" charset="-122"/>
                <a:hlinkClick r:id="rId2" action="ppaction://hlinkfile"/>
              </a:rPr>
              <a:t>思</a:t>
            </a:r>
            <a:r>
              <a:rPr lang="zh-CN" altLang="en-US" sz="4800" b="1" dirty="0" smtClean="0">
                <a:solidFill>
                  <a:srgbClr val="FF0000"/>
                </a:solidFill>
                <a:latin typeface="微软雅黑" panose="020B0503020204020204" pitchFamily="34" charset="-122"/>
                <a:ea typeface="微软雅黑" panose="020B0503020204020204" pitchFamily="34" charset="-122"/>
                <a:hlinkClick r:id="rId2" action="ppaction://hlinkfile"/>
              </a:rPr>
              <a:t>考</a:t>
            </a:r>
            <a:r>
              <a:rPr lang="zh-CN" altLang="en-US" sz="4800" b="1" dirty="0">
                <a:solidFill>
                  <a:srgbClr val="FF0000"/>
                </a:solidFill>
                <a:latin typeface="微软雅黑" panose="020B0503020204020204" pitchFamily="34" charset="-122"/>
                <a:ea typeface="微软雅黑" panose="020B0503020204020204" pitchFamily="34" charset="-122"/>
              </a:rPr>
              <a:t>：</a:t>
            </a:r>
            <a:endParaRPr lang="zh-CN" altLang="en-US" sz="4800" b="1" dirty="0">
              <a:solidFill>
                <a:srgbClr val="FF0000"/>
              </a:solidFill>
              <a:latin typeface="微软雅黑" panose="020B0503020204020204" pitchFamily="34" charset="-122"/>
              <a:ea typeface="微软雅黑" panose="020B0503020204020204" pitchFamily="34" charset="-122"/>
            </a:endParaRPr>
          </a:p>
          <a:p>
            <a:pPr>
              <a:lnSpc>
                <a:spcPts val="6000"/>
              </a:lnSpc>
              <a:spcBef>
                <a:spcPts val="0"/>
              </a:spcBef>
            </a:pPr>
            <a:r>
              <a:rPr lang="zh-CN" altLang="zh-CN" sz="4800" dirty="0">
                <a:solidFill>
                  <a:srgbClr val="1353A2"/>
                </a:solidFill>
                <a:latin typeface="微软雅黑" panose="020B0503020204020204" pitchFamily="34" charset="-122"/>
                <a:ea typeface="微软雅黑" panose="020B0503020204020204" pitchFamily="34" charset="-122"/>
              </a:rPr>
              <a:t>滴滴出行用户数据挖掘问题</a:t>
            </a:r>
            <a:endParaRPr lang="zh-CN" altLang="zh-CN" sz="4800" dirty="0">
              <a:solidFill>
                <a:srgbClr val="1353A2"/>
              </a:solidFill>
              <a:latin typeface="微软雅黑" panose="020B0503020204020204" pitchFamily="34" charset="-122"/>
              <a:ea typeface="微软雅黑" panose="020B0503020204020204" pitchFamily="34" charset="-122"/>
            </a:endParaRPr>
          </a:p>
          <a:p>
            <a:pPr>
              <a:lnSpc>
                <a:spcPts val="6000"/>
              </a:lnSpc>
              <a:spcBef>
                <a:spcPts val="0"/>
              </a:spcBef>
            </a:pPr>
            <a:r>
              <a:rPr lang="zh-CN" altLang="zh-CN" sz="4000" dirty="0">
                <a:solidFill>
                  <a:srgbClr val="1353A2"/>
                </a:solidFill>
                <a:latin typeface="微软雅黑" panose="020B0503020204020204" pitchFamily="34" charset="-122"/>
                <a:ea typeface="微软雅黑" panose="020B0503020204020204" pitchFamily="34" charset="-122"/>
              </a:rPr>
              <a:t>（见超星平台调查问卷和讨论）</a:t>
            </a:r>
            <a:endParaRPr lang="zh-CN" altLang="zh-CN" sz="4000" dirty="0">
              <a:solidFill>
                <a:srgbClr val="1353A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课前导入</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102" name="图片 101"/>
          <p:cNvPicPr/>
          <p:nvPr/>
        </p:nvPicPr>
        <p:blipFill>
          <a:blip r:embed="rId1" r:link="rId2"/>
          <a:stretch>
            <a:fillRect/>
          </a:stretch>
        </p:blipFill>
        <p:spPr>
          <a:xfrm>
            <a:off x="401955" y="1333500"/>
            <a:ext cx="5715000" cy="4838700"/>
          </a:xfrm>
          <a:prstGeom prst="rect">
            <a:avLst/>
          </a:prstGeom>
          <a:noFill/>
          <a:ln w="9525">
            <a:noFill/>
          </a:ln>
        </p:spPr>
      </p:pic>
      <p:pic>
        <p:nvPicPr>
          <p:cNvPr id="103" name="图片 102"/>
          <p:cNvPicPr/>
          <p:nvPr/>
        </p:nvPicPr>
        <p:blipFill>
          <a:blip r:embed="rId3" r:link="rId4"/>
          <a:stretch>
            <a:fillRect/>
          </a:stretch>
        </p:blipFill>
        <p:spPr>
          <a:xfrm>
            <a:off x="2060575" y="1714500"/>
            <a:ext cx="5715000" cy="4457700"/>
          </a:xfrm>
          <a:prstGeom prst="rect">
            <a:avLst/>
          </a:prstGeom>
          <a:noFill/>
          <a:ln w="9525">
            <a:noFill/>
          </a:ln>
        </p:spPr>
      </p:pic>
      <p:pic>
        <p:nvPicPr>
          <p:cNvPr id="104" name="图片 103"/>
          <p:cNvPicPr/>
          <p:nvPr/>
        </p:nvPicPr>
        <p:blipFill>
          <a:blip r:embed="rId5" r:link="rId6"/>
          <a:stretch>
            <a:fillRect/>
          </a:stretch>
        </p:blipFill>
        <p:spPr>
          <a:xfrm>
            <a:off x="3111500" y="1714183"/>
            <a:ext cx="5715000" cy="4467225"/>
          </a:xfrm>
          <a:prstGeom prst="rect">
            <a:avLst/>
          </a:prstGeom>
          <a:noFill/>
          <a:ln w="9525">
            <a:noFill/>
          </a:ln>
        </p:spPr>
      </p:pic>
      <p:pic>
        <p:nvPicPr>
          <p:cNvPr id="105" name="图片 104"/>
          <p:cNvPicPr/>
          <p:nvPr/>
        </p:nvPicPr>
        <p:blipFill>
          <a:blip r:embed="rId7" r:link="rId8"/>
          <a:stretch>
            <a:fillRect/>
          </a:stretch>
        </p:blipFill>
        <p:spPr>
          <a:xfrm>
            <a:off x="4283075" y="1362075"/>
            <a:ext cx="5715000" cy="4819650"/>
          </a:xfrm>
          <a:prstGeom prst="rect">
            <a:avLst/>
          </a:prstGeom>
          <a:noFill/>
          <a:ln w="9525">
            <a:noFill/>
          </a:ln>
        </p:spPr>
      </p:pic>
      <p:pic>
        <p:nvPicPr>
          <p:cNvPr id="106" name="图片 105"/>
          <p:cNvPicPr/>
          <p:nvPr/>
        </p:nvPicPr>
        <p:blipFill>
          <a:blip r:embed="rId9" r:link="rId10"/>
          <a:stretch>
            <a:fillRect/>
          </a:stretch>
        </p:blipFill>
        <p:spPr>
          <a:xfrm>
            <a:off x="5666105" y="1842453"/>
            <a:ext cx="5715000" cy="4200525"/>
          </a:xfrm>
          <a:prstGeom prst="rect">
            <a:avLst/>
          </a:prstGeom>
          <a:noFill/>
          <a:ln w="9525">
            <a:noFill/>
          </a:ln>
        </p:spPr>
      </p:pic>
      <p:pic>
        <p:nvPicPr>
          <p:cNvPr id="107" name="图片 106"/>
          <p:cNvPicPr/>
          <p:nvPr/>
        </p:nvPicPr>
        <p:blipFill>
          <a:blip r:embed="rId11" r:link="rId12"/>
          <a:stretch>
            <a:fillRect/>
          </a:stretch>
        </p:blipFill>
        <p:spPr>
          <a:xfrm>
            <a:off x="6477000" y="1937703"/>
            <a:ext cx="5715000" cy="4010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664845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课前导入</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国家数据安全</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282575" y="1517015"/>
            <a:ext cx="5862955" cy="3303905"/>
          </a:xfrm>
          <a:prstGeom prst="rect">
            <a:avLst/>
          </a:prstGeom>
        </p:spPr>
      </p:pic>
      <p:pic>
        <p:nvPicPr>
          <p:cNvPr id="4" name="图片 3"/>
          <p:cNvPicPr>
            <a:picLocks noChangeAspect="1"/>
          </p:cNvPicPr>
          <p:nvPr/>
        </p:nvPicPr>
        <p:blipFill>
          <a:blip r:embed="rId2"/>
          <a:stretch>
            <a:fillRect/>
          </a:stretch>
        </p:blipFill>
        <p:spPr>
          <a:xfrm>
            <a:off x="6214745" y="1517015"/>
            <a:ext cx="5977255" cy="3321685"/>
          </a:xfrm>
          <a:prstGeom prst="rect">
            <a:avLst/>
          </a:prstGeom>
        </p:spPr>
      </p:pic>
      <p:sp>
        <p:nvSpPr>
          <p:cNvPr id="5" name="文本框 4"/>
          <p:cNvSpPr txBox="1"/>
          <p:nvPr/>
        </p:nvSpPr>
        <p:spPr>
          <a:xfrm>
            <a:off x="438150" y="4972685"/>
            <a:ext cx="11273790" cy="1198880"/>
          </a:xfrm>
          <a:prstGeom prst="rect">
            <a:avLst/>
          </a:prstGeom>
          <a:noFill/>
        </p:spPr>
        <p:txBody>
          <a:bodyPr wrap="square" rtlCol="0" anchor="t">
            <a:spAutoFit/>
          </a:bodyPr>
          <a:p>
            <a:r>
              <a:rPr lang="zh-CN" altLang="en-US"/>
              <a:t>滴滴每年在中国有3.77亿活跃用户，并在其他16个国家提供服务。从通报下架原因</a:t>
            </a:r>
            <a:r>
              <a:rPr lang="en-US" altLang="zh-CN"/>
              <a:t>“</a:t>
            </a:r>
            <a:r>
              <a:rPr lang="zh-CN" altLang="en-US"/>
              <a:t>严重违法违规收集使用个人信息问题</a:t>
            </a:r>
            <a:r>
              <a:rPr lang="en-US" altLang="zh-CN"/>
              <a:t>”</a:t>
            </a:r>
            <a:r>
              <a:rPr lang="zh-CN" altLang="en-US"/>
              <a:t>，因此对数据的收集和使用都要严格遵守国家的法律，这是一个工程师基本的职业道德。</a:t>
            </a:r>
            <a:endParaRPr lang="zh-CN" altLang="en-US"/>
          </a:p>
        </p:txBody>
      </p:sp>
      <p:pic>
        <p:nvPicPr>
          <p:cNvPr id="108" name="图片 107"/>
          <p:cNvPicPr/>
          <p:nvPr/>
        </p:nvPicPr>
        <p:blipFill>
          <a:blip r:embed="rId3" r:link="rId4"/>
          <a:stretch>
            <a:fillRect/>
          </a:stretch>
        </p:blipFill>
        <p:spPr>
          <a:xfrm>
            <a:off x="6096000" y="3429000"/>
            <a:ext cx="0" cy="0"/>
          </a:xfrm>
          <a:prstGeom prst="rect">
            <a:avLst/>
          </a:prstGeom>
          <a:noFill/>
          <a:ln w="9525">
            <a:noFill/>
          </a:ln>
        </p:spPr>
      </p:pic>
      <p:pic>
        <p:nvPicPr>
          <p:cNvPr id="109" name="图片 108"/>
          <p:cNvPicPr/>
          <p:nvPr/>
        </p:nvPicPr>
        <p:blipFill>
          <a:blip r:embed="rId3" r:link="rId4"/>
          <a:stretch>
            <a:fillRect/>
          </a:stretch>
        </p:blipFill>
        <p:spPr>
          <a:xfrm>
            <a:off x="6096000" y="3429000"/>
            <a:ext cx="0" cy="0"/>
          </a:xfrm>
          <a:prstGeom prst="rect">
            <a:avLst/>
          </a:prstGeom>
          <a:noFill/>
          <a:ln w="9525">
            <a:noFill/>
          </a:ln>
        </p:spPr>
      </p:pic>
      <p:pic>
        <p:nvPicPr>
          <p:cNvPr id="110" name="图片 109"/>
          <p:cNvPicPr/>
          <p:nvPr/>
        </p:nvPicPr>
        <p:blipFill>
          <a:blip r:embed="rId3" r:link="rId4"/>
          <a:stretch>
            <a:fillRect/>
          </a:stretch>
        </p:blipFill>
        <p:spPr>
          <a:xfrm>
            <a:off x="6145530" y="1270000"/>
            <a:ext cx="4740910" cy="2159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9"/>
          <p:cNvGrpSpPr/>
          <p:nvPr/>
        </p:nvGrpSpPr>
        <p:grpSpPr bwMode="auto">
          <a:xfrm>
            <a:off x="3246438" y="1743075"/>
            <a:ext cx="5407025" cy="3732213"/>
            <a:chOff x="1809684" y="1771915"/>
            <a:chExt cx="5633372" cy="3890359"/>
          </a:xfrm>
        </p:grpSpPr>
        <p:sp>
          <p:nvSpPr>
            <p:cNvPr id="7170" name="弧形 80"/>
            <p:cNvSpPr>
              <a:spLocks noChangeArrowheads="1"/>
            </p:cNvSpPr>
            <p:nvPr/>
          </p:nvSpPr>
          <p:spPr bwMode="auto">
            <a:xfrm rot="5400000">
              <a:off x="3976670" y="3085281"/>
              <a:ext cx="1313885" cy="1314895"/>
            </a:xfrm>
            <a:custGeom>
              <a:avLst/>
              <a:gdLst>
                <a:gd name="T0" fmla="*/ 660347 w 1313885"/>
                <a:gd name="T1" fmla="*/ 1314886 h 1314895"/>
                <a:gd name="T2" fmla="*/ 50918 w 1313885"/>
                <a:gd name="T3" fmla="*/ 911233 h 1314895"/>
                <a:gd name="T4" fmla="*/ 191035 w 1313885"/>
                <a:gd name="T5" fmla="*/ 193946 h 1314895"/>
                <a:gd name="T6" fmla="*/ 907723 w 1313885"/>
                <a:gd name="T7" fmla="*/ 49788 h 1314895"/>
                <a:gd name="T8" fmla="*/ 1313886 w 1313885"/>
                <a:gd name="T9" fmla="*/ 657448 h 1314895"/>
                <a:gd name="T10" fmla="*/ 656943 w 1313885"/>
                <a:gd name="T11" fmla="*/ 657448 h 1314895"/>
                <a:gd name="T12" fmla="*/ 660347 w 1313885"/>
                <a:gd name="T13" fmla="*/ 1314886 h 1314895"/>
                <a:gd name="T14" fmla="*/ 660347 w 1313885"/>
                <a:gd name="T15" fmla="*/ 1314886 h 1314895"/>
                <a:gd name="T16" fmla="*/ 50918 w 1313885"/>
                <a:gd name="T17" fmla="*/ 911233 h 1314895"/>
                <a:gd name="T18" fmla="*/ 191035 w 1313885"/>
                <a:gd name="T19" fmla="*/ 193946 h 1314895"/>
                <a:gd name="T20" fmla="*/ 907723 w 1313885"/>
                <a:gd name="T21" fmla="*/ 49788 h 1314895"/>
                <a:gd name="T22" fmla="*/ 1313886 w 1313885"/>
                <a:gd name="T23" fmla="*/ 657448 h 1314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3885" h="1314895" stroke="0">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lnTo>
                    <a:pt x="656943" y="657448"/>
                  </a:lnTo>
                  <a:cubicBezTo>
                    <a:pt x="658078" y="876594"/>
                    <a:pt x="659212" y="1095740"/>
                    <a:pt x="660347" y="1314886"/>
                  </a:cubicBezTo>
                  <a:close/>
                </a:path>
                <a:path w="1313885" h="1314895" fill="none">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path>
              </a:pathLst>
            </a:custGeom>
            <a:noFill/>
            <a:ln w="57150">
              <a:solidFill>
                <a:srgbClr val="D5F4FF"/>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1" name="弧形 81"/>
            <p:cNvSpPr>
              <a:spLocks noChangeArrowheads="1"/>
            </p:cNvSpPr>
            <p:nvPr/>
          </p:nvSpPr>
          <p:spPr bwMode="auto">
            <a:xfrm>
              <a:off x="4091957" y="3203290"/>
              <a:ext cx="1083341" cy="1083872"/>
            </a:xfrm>
            <a:custGeom>
              <a:avLst/>
              <a:gdLst>
                <a:gd name="T0" fmla="*/ 31 w 1083341"/>
                <a:gd name="T1" fmla="*/ 547729 h 1083872"/>
                <a:gd name="T2" fmla="*/ 267398 w 1083341"/>
                <a:gd name="T3" fmla="*/ 74608 h 1083872"/>
                <a:gd name="T4" fmla="*/ 810932 w 1083341"/>
                <a:gd name="T5" fmla="*/ 71700 h 1083872"/>
                <a:gd name="T6" fmla="*/ 1083342 w 1083341"/>
                <a:gd name="T7" fmla="*/ 541937 h 1083872"/>
                <a:gd name="T8" fmla="*/ 541671 w 1083341"/>
                <a:gd name="T9" fmla="*/ 541936 h 1083872"/>
                <a:gd name="T10" fmla="*/ 31 w 1083341"/>
                <a:gd name="T11" fmla="*/ 547729 h 1083872"/>
                <a:gd name="T12" fmla="*/ 31 w 1083341"/>
                <a:gd name="T13" fmla="*/ 547729 h 1083872"/>
                <a:gd name="T14" fmla="*/ 267398 w 1083341"/>
                <a:gd name="T15" fmla="*/ 74608 h 1083872"/>
                <a:gd name="T16" fmla="*/ 810932 w 1083341"/>
                <a:gd name="T17" fmla="*/ 71700 h 1083872"/>
                <a:gd name="T18" fmla="*/ 1083342 w 1083341"/>
                <a:gd name="T19" fmla="*/ 541937 h 108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3341" h="1083872" stroke="0">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lnTo>
                    <a:pt x="541671" y="541936"/>
                  </a:lnTo>
                  <a:lnTo>
                    <a:pt x="31" y="547729"/>
                  </a:lnTo>
                  <a:close/>
                </a:path>
                <a:path w="1083341" h="1083872" fill="none">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path>
              </a:pathLst>
            </a:custGeom>
            <a:noFill/>
            <a:ln w="57150">
              <a:solidFill>
                <a:srgbClr val="D5F4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2" name="弧形 82"/>
            <p:cNvSpPr>
              <a:spLocks noChangeArrowheads="1"/>
            </p:cNvSpPr>
            <p:nvPr/>
          </p:nvSpPr>
          <p:spPr bwMode="auto">
            <a:xfrm rot="-5400000">
              <a:off x="4171955" y="3346629"/>
              <a:ext cx="898538" cy="823670"/>
            </a:xfrm>
            <a:custGeom>
              <a:avLst/>
              <a:gdLst>
                <a:gd name="T0" fmla="*/ 455476 w 898538"/>
                <a:gd name="T1" fmla="*/ 39 h 823670"/>
                <a:gd name="T2" fmla="*/ 898538 w 898538"/>
                <a:gd name="T3" fmla="*/ 411835 h 823670"/>
                <a:gd name="T4" fmla="*/ 449269 w 898538"/>
                <a:gd name="T5" fmla="*/ 411835 h 823670"/>
                <a:gd name="T6" fmla="*/ 455476 w 898538"/>
                <a:gd name="T7" fmla="*/ 39 h 823670"/>
                <a:gd name="T8" fmla="*/ 455476 w 898538"/>
                <a:gd name="T9" fmla="*/ 39 h 823670"/>
                <a:gd name="T10" fmla="*/ 898538 w 898538"/>
                <a:gd name="T11" fmla="*/ 411835 h 823670"/>
              </a:gdLst>
              <a:ahLst/>
              <a:cxnLst>
                <a:cxn ang="0">
                  <a:pos x="T0" y="T1"/>
                </a:cxn>
                <a:cxn ang="0">
                  <a:pos x="T2" y="T3"/>
                </a:cxn>
                <a:cxn ang="0">
                  <a:pos x="T4" y="T5"/>
                </a:cxn>
                <a:cxn ang="0">
                  <a:pos x="T6" y="T7"/>
                </a:cxn>
                <a:cxn ang="0">
                  <a:pos x="T8" y="T9"/>
                </a:cxn>
                <a:cxn ang="0">
                  <a:pos x="T10" y="T11"/>
                </a:cxn>
              </a:cxnLst>
              <a:rect l="0" t="0" r="r" b="b"/>
              <a:pathLst>
                <a:path w="898538" h="823670" stroke="0">
                  <a:moveTo>
                    <a:pt x="455476" y="39"/>
                  </a:moveTo>
                  <a:cubicBezTo>
                    <a:pt x="701156" y="3151"/>
                    <a:pt x="898538" y="186603"/>
                    <a:pt x="898538" y="411835"/>
                  </a:cubicBezTo>
                  <a:lnTo>
                    <a:pt x="449269" y="411835"/>
                  </a:lnTo>
                  <a:lnTo>
                    <a:pt x="455476" y="39"/>
                  </a:lnTo>
                  <a:close/>
                </a:path>
                <a:path w="898538" h="823670" fill="none">
                  <a:moveTo>
                    <a:pt x="455476" y="39"/>
                  </a:moveTo>
                  <a:cubicBezTo>
                    <a:pt x="701156" y="3151"/>
                    <a:pt x="898538" y="186603"/>
                    <a:pt x="898538" y="411835"/>
                  </a:cubicBezTo>
                </a:path>
              </a:pathLst>
            </a:custGeom>
            <a:noFill/>
            <a:ln w="57150">
              <a:solidFill>
                <a:srgbClr val="D5F4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173" name="组合 3"/>
            <p:cNvGrpSpPr/>
            <p:nvPr/>
          </p:nvGrpSpPr>
          <p:grpSpPr bwMode="auto">
            <a:xfrm>
              <a:off x="1809684" y="1771915"/>
              <a:ext cx="5633372" cy="3890359"/>
              <a:chOff x="1809685" y="1771917"/>
              <a:chExt cx="5633374" cy="3890364"/>
            </a:xfrm>
          </p:grpSpPr>
          <p:graphicFrame>
            <p:nvGraphicFramePr>
              <p:cNvPr id="7174" name="图表 2"/>
              <p:cNvGraphicFramePr/>
              <p:nvPr/>
            </p:nvGraphicFramePr>
            <p:xfrm>
              <a:off x="1809685" y="1771917"/>
              <a:ext cx="5633374" cy="3890364"/>
            </p:xfrm>
            <a:graphic>
              <a:graphicData uri="http://schemas.openxmlformats.org/presentationml/2006/ole">
                <mc:AlternateContent xmlns:mc="http://schemas.openxmlformats.org/markup-compatibility/2006">
                  <mc:Choice xmlns:v="urn:schemas-microsoft-com:vml" Requires="v">
                    <p:oleObj spid="_x0000_s8212" name="" r:id="rId1" imgW="5394960" imgH="3721735" progId="Excel.Sheet.8">
                      <p:embed/>
                    </p:oleObj>
                  </mc:Choice>
                  <mc:Fallback>
                    <p:oleObj name="" r:id="rId1" imgW="5394960" imgH="3721735" progId="Excel.Sheet.8">
                      <p:embed/>
                      <p:pic>
                        <p:nvPicPr>
                          <p:cNvPr id="0" name="图表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685" y="1771917"/>
                            <a:ext cx="5633374" cy="389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Box 88"/>
              <p:cNvSpPr txBox="1"/>
              <p:nvPr/>
            </p:nvSpPr>
            <p:spPr>
              <a:xfrm rot="18892830">
                <a:off x="3398053" y="2555554"/>
                <a:ext cx="1040850" cy="416797"/>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smtClean="0">
                    <a:solidFill>
                      <a:schemeClr val="bg1"/>
                    </a:solidFill>
                    <a:latin typeface="微软雅黑" panose="020B0503020204020204" pitchFamily="34" charset="-122"/>
                    <a:ea typeface="微软雅黑" panose="020B0503020204020204" pitchFamily="34" charset="-122"/>
                  </a:rPr>
                  <a:t>掌握</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11" name="TextBox 43"/>
              <p:cNvSpPr txBox="1"/>
              <p:nvPr/>
            </p:nvSpPr>
            <p:spPr>
              <a:xfrm rot="3026289">
                <a:off x="3312874" y="4518938"/>
                <a:ext cx="1042505" cy="416797"/>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smtClean="0">
                    <a:solidFill>
                      <a:schemeClr val="bg1"/>
                    </a:solidFill>
                    <a:latin typeface="微软雅黑" panose="020B0503020204020204" pitchFamily="34" charset="-122"/>
                    <a:ea typeface="微软雅黑" panose="020B0503020204020204" pitchFamily="34" charset="-122"/>
                  </a:rPr>
                  <a:t>了解</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
          <p:nvSpPr>
            <p:cNvPr id="7" name="TextBox 84"/>
            <p:cNvSpPr txBox="1"/>
            <p:nvPr/>
          </p:nvSpPr>
          <p:spPr>
            <a:xfrm rot="3181581" flipH="1">
              <a:off x="5144630" y="2802079"/>
              <a:ext cx="1040849" cy="416859"/>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pitchFamily="34" charset="-122"/>
                  <a:ea typeface="微软雅黑" panose="020B0503020204020204" pitchFamily="34" charset="-122"/>
                </a:rPr>
                <a:t>掌握</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 name="TextBox 86"/>
            <p:cNvSpPr txBox="1"/>
            <p:nvPr/>
          </p:nvSpPr>
          <p:spPr>
            <a:xfrm rot="8102442" flipH="1" flipV="1">
              <a:off x="5094439" y="4217631"/>
              <a:ext cx="1040337" cy="417064"/>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pitchFamily="34" charset="-122"/>
                  <a:ea typeface="微软雅黑" panose="020B0503020204020204" pitchFamily="34" charset="-122"/>
                </a:rPr>
                <a:t>熟悉</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
        <p:nvSpPr>
          <p:cNvPr id="12" name="标题 1"/>
          <p:cNvSpPr>
            <a:spLocks noChangeArrowheads="1"/>
          </p:cNvSpPr>
          <p:nvPr/>
        </p:nvSpPr>
        <p:spPr bwMode="auto">
          <a:xfrm>
            <a:off x="2330725" y="265724"/>
            <a:ext cx="5148262"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en-US" altLang="zh-CN" sz="4000" dirty="0">
                <a:solidFill>
                  <a:srgbClr val="1353A2"/>
                </a:solidFill>
                <a:latin typeface="微软雅黑" panose="020B0503020204020204" pitchFamily="34" charset="-122"/>
                <a:ea typeface="微软雅黑" panose="020B0503020204020204" pitchFamily="34" charset="-122"/>
                <a:sym typeface="Wingdings" panose="05000000000000000000" charset="0"/>
              </a:rPr>
              <a:t></a:t>
            </a:r>
            <a:r>
              <a:rPr lang="zh-CN" altLang="en-US" sz="4000" dirty="0">
                <a:solidFill>
                  <a:srgbClr val="1353A2"/>
                </a:solidFill>
                <a:latin typeface="微软雅黑" panose="020B0503020204020204" pitchFamily="34" charset="-122"/>
                <a:ea typeface="微软雅黑" panose="020B0503020204020204" pitchFamily="34" charset="-122"/>
                <a:sym typeface="宋体" pitchFamily="2" charset="-122"/>
              </a:rPr>
              <a:t> 学习目标</a:t>
            </a:r>
            <a:endParaRPr lang="zh-CN" altLang="en-US" sz="4000" dirty="0">
              <a:solidFill>
                <a:srgbClr val="1353A2"/>
              </a:solidFill>
              <a:latin typeface="微软雅黑" panose="020B0503020204020204" pitchFamily="34" charset="-122"/>
              <a:ea typeface="微软雅黑" panose="020B0503020204020204" pitchFamily="34" charset="-122"/>
              <a:sym typeface="宋体" pitchFamily="2" charset="-122"/>
            </a:endParaRPr>
          </a:p>
        </p:txBody>
      </p:sp>
      <p:grpSp>
        <p:nvGrpSpPr>
          <p:cNvPr id="13" name="组合 9"/>
          <p:cNvGrpSpPr/>
          <p:nvPr/>
        </p:nvGrpSpPr>
        <p:grpSpPr bwMode="auto">
          <a:xfrm>
            <a:off x="1882775" y="1220189"/>
            <a:ext cx="3119438" cy="1383310"/>
            <a:chOff x="153988" y="1373335"/>
            <a:chExt cx="3118034" cy="1382435"/>
          </a:xfrm>
        </p:grpSpPr>
        <p:sp>
          <p:nvSpPr>
            <p:cNvPr id="7181" name="矩形 5"/>
            <p:cNvSpPr>
              <a:spLocks noChangeArrowheads="1"/>
            </p:cNvSpPr>
            <p:nvPr/>
          </p:nvSpPr>
          <p:spPr bwMode="auto">
            <a:xfrm>
              <a:off x="751249" y="1373335"/>
              <a:ext cx="2520773" cy="101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457200">
                <a:lnSpc>
                  <a:spcPts val="3600"/>
                </a:lnSpc>
              </a:pPr>
              <a:r>
                <a:rPr lang="zh-CN" altLang="en-US" sz="2000" b="1" dirty="0" smtClean="0">
                  <a:latin typeface="微软雅黑" panose="020B0503020204020204" pitchFamily="34" charset="-122"/>
                  <a:ea typeface="微软雅黑" panose="020B0503020204020204" pitchFamily="34" charset="-122"/>
                </a:rPr>
                <a:t>掌握</a:t>
              </a:r>
              <a:r>
                <a:rPr lang="zh-CN" altLang="en-US" sz="2000" b="1" dirty="0">
                  <a:solidFill>
                    <a:srgbClr val="1369B2"/>
                  </a:solidFill>
                  <a:latin typeface="微软雅黑" panose="020B0503020204020204" pitchFamily="34" charset="-122"/>
                  <a:ea typeface="微软雅黑" panose="020B0503020204020204" pitchFamily="34" charset="-122"/>
                </a:rPr>
                <a:t> 聚类定义</a:t>
              </a:r>
              <a:r>
                <a:rPr lang="zh-CN" altLang="en-US" sz="2000" b="1" dirty="0">
                  <a:solidFill>
                    <a:srgbClr val="1369B2"/>
                  </a:solidFill>
                  <a:latin typeface="微软雅黑" panose="020B0503020204020204" pitchFamily="34" charset="-122"/>
                  <a:ea typeface="微软雅黑" panose="020B0503020204020204" pitchFamily="34" charset="-122"/>
                  <a:sym typeface="宋体" pitchFamily="2" charset="-122"/>
                </a:rPr>
                <a:t>，聚类不同类型</a:t>
              </a:r>
              <a:endParaRPr lang="zh-CN" altLang="en-US" sz="2000" b="1" dirty="0">
                <a:solidFill>
                  <a:srgbClr val="1369B2"/>
                </a:solidFill>
                <a:latin typeface="微软雅黑" panose="020B0503020204020204" pitchFamily="34" charset="-122"/>
                <a:ea typeface="微软雅黑" panose="020B0503020204020204" pitchFamily="34" charset="-122"/>
              </a:endParaRPr>
            </a:p>
          </p:txBody>
        </p:sp>
        <p:grpSp>
          <p:nvGrpSpPr>
            <p:cNvPr id="7182" name="组合 16"/>
            <p:cNvGrpSpPr/>
            <p:nvPr/>
          </p:nvGrpSpPr>
          <p:grpSpPr bwMode="auto">
            <a:xfrm>
              <a:off x="466536" y="2103548"/>
              <a:ext cx="2179369" cy="652222"/>
              <a:chOff x="860198" y="2352244"/>
              <a:chExt cx="2178276" cy="652213"/>
            </a:xfrm>
          </p:grpSpPr>
          <p:cxnSp>
            <p:nvCxnSpPr>
              <p:cNvPr id="7183" name="直接连接符 7"/>
              <p:cNvCxnSpPr>
                <a:cxnSpLocks noChangeShapeType="1"/>
              </p:cNvCxnSpPr>
              <p:nvPr/>
            </p:nvCxnSpPr>
            <p:spPr bwMode="auto">
              <a:xfrm>
                <a:off x="860311" y="2351794"/>
                <a:ext cx="372783" cy="652663"/>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184" name="直接连接符 10"/>
              <p:cNvCxnSpPr>
                <a:cxnSpLocks noChangeShapeType="1"/>
              </p:cNvCxnSpPr>
              <p:nvPr/>
            </p:nvCxnSpPr>
            <p:spPr bwMode="auto">
              <a:xfrm>
                <a:off x="1223576" y="3004457"/>
                <a:ext cx="1814742"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185" name="组合 15"/>
            <p:cNvGrpSpPr/>
            <p:nvPr/>
          </p:nvGrpSpPr>
          <p:grpSpPr bwMode="auto">
            <a:xfrm>
              <a:off x="153988" y="1614313"/>
              <a:ext cx="474819" cy="522307"/>
              <a:chOff x="1232465" y="3529898"/>
              <a:chExt cx="474581" cy="522300"/>
            </a:xfrm>
          </p:grpSpPr>
          <p:sp>
            <p:nvSpPr>
              <p:cNvPr id="7186" name="椭圆 16"/>
              <p:cNvSpPr>
                <a:spLocks noChangeArrowheads="1"/>
              </p:cNvSpPr>
              <p:nvPr/>
            </p:nvSpPr>
            <p:spPr bwMode="auto">
              <a:xfrm>
                <a:off x="1232465" y="3558160"/>
                <a:ext cx="474308" cy="474808"/>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187" name="TextBox 52"/>
              <p:cNvSpPr txBox="1">
                <a:spLocks noChangeArrowheads="1"/>
              </p:cNvSpPr>
              <p:nvPr/>
            </p:nvSpPr>
            <p:spPr bwMode="auto">
              <a:xfrm>
                <a:off x="1287986" y="3529576"/>
                <a:ext cx="334712" cy="52244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1</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grpSp>
        <p:nvGrpSpPr>
          <p:cNvPr id="21" name="组合 63"/>
          <p:cNvGrpSpPr/>
          <p:nvPr/>
        </p:nvGrpSpPr>
        <p:grpSpPr bwMode="auto">
          <a:xfrm>
            <a:off x="6711950" y="1268823"/>
            <a:ext cx="3281363" cy="1342614"/>
            <a:chOff x="5414469" y="1870494"/>
            <a:chExt cx="3281856" cy="1339431"/>
          </a:xfrm>
        </p:grpSpPr>
        <p:grpSp>
          <p:nvGrpSpPr>
            <p:cNvPr id="7189" name="组合 32"/>
            <p:cNvGrpSpPr/>
            <p:nvPr/>
          </p:nvGrpSpPr>
          <p:grpSpPr bwMode="auto">
            <a:xfrm flipH="1">
              <a:off x="6253163" y="2557463"/>
              <a:ext cx="2178050" cy="652462"/>
              <a:chOff x="860198" y="2352244"/>
              <a:chExt cx="2178276" cy="652213"/>
            </a:xfrm>
          </p:grpSpPr>
          <p:cxnSp>
            <p:nvCxnSpPr>
              <p:cNvPr id="7190" name="直接连接符 33"/>
              <p:cNvCxnSpPr>
                <a:cxnSpLocks noChangeShapeType="1"/>
              </p:cNvCxnSpPr>
              <p:nvPr/>
            </p:nvCxnSpPr>
            <p:spPr bwMode="auto">
              <a:xfrm>
                <a:off x="860264" y="2352817"/>
                <a:ext cx="371605" cy="651640"/>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191" name="直接连接符 34"/>
              <p:cNvCxnSpPr>
                <a:cxnSpLocks noChangeShapeType="1"/>
              </p:cNvCxnSpPr>
              <p:nvPr/>
            </p:nvCxnSpPr>
            <p:spPr bwMode="auto">
              <a:xfrm>
                <a:off x="1222341" y="3004457"/>
                <a:ext cx="1816736"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192" name="组合 35"/>
            <p:cNvGrpSpPr/>
            <p:nvPr/>
          </p:nvGrpSpPr>
          <p:grpSpPr bwMode="auto">
            <a:xfrm>
              <a:off x="8223250" y="2109791"/>
              <a:ext cx="473075" cy="522287"/>
              <a:chOff x="1232465" y="3530023"/>
              <a:chExt cx="474415" cy="522742"/>
            </a:xfrm>
          </p:grpSpPr>
          <p:sp>
            <p:nvSpPr>
              <p:cNvPr id="7193" name="椭圆 24"/>
              <p:cNvSpPr>
                <a:spLocks noChangeArrowheads="1"/>
              </p:cNvSpPr>
              <p:nvPr/>
            </p:nvSpPr>
            <p:spPr bwMode="auto">
              <a:xfrm>
                <a:off x="1232348" y="3558995"/>
                <a:ext cx="474532" cy="475089"/>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194" name="TextBox 68"/>
              <p:cNvSpPr txBox="1">
                <a:spLocks noChangeArrowheads="1"/>
              </p:cNvSpPr>
              <p:nvPr/>
            </p:nvSpPr>
            <p:spPr bwMode="auto">
              <a:xfrm>
                <a:off x="1300820" y="3530490"/>
                <a:ext cx="335995" cy="52259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2</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sp>
          <p:nvSpPr>
            <p:cNvPr id="7195" name="矩形 46"/>
            <p:cNvSpPr>
              <a:spLocks noChangeArrowheads="1"/>
            </p:cNvSpPr>
            <p:nvPr/>
          </p:nvSpPr>
          <p:spPr bwMode="auto">
            <a:xfrm>
              <a:off x="5414469" y="1870494"/>
              <a:ext cx="2774364" cy="1012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r">
                <a:lnSpc>
                  <a:spcPts val="3600"/>
                </a:lnSpc>
              </a:pPr>
              <a:r>
                <a:rPr lang="zh-CN" altLang="en-US" sz="2000" b="1" dirty="0" smtClean="0">
                  <a:latin typeface="微软雅黑" panose="020B0503020204020204" pitchFamily="34" charset="-122"/>
                  <a:ea typeface="微软雅黑" panose="020B0503020204020204" pitchFamily="34" charset="-122"/>
                </a:rPr>
                <a:t>掌握 </a:t>
              </a:r>
              <a:r>
                <a:rPr lang="en-US" altLang="zh-CN" sz="2000" b="1" dirty="0">
                  <a:solidFill>
                    <a:srgbClr val="1369B2"/>
                  </a:solidFill>
                  <a:latin typeface="微软雅黑" panose="020B0503020204020204" pitchFamily="34" charset="-122"/>
                  <a:ea typeface="微软雅黑" panose="020B0503020204020204" pitchFamily="34" charset="-122"/>
                </a:rPr>
                <a:t>K</a:t>
              </a:r>
              <a:r>
                <a:rPr lang="zh-CN" altLang="en-US" sz="2000" b="1" dirty="0">
                  <a:solidFill>
                    <a:srgbClr val="1369B2"/>
                  </a:solidFill>
                  <a:latin typeface="微软雅黑" panose="020B0503020204020204" pitchFamily="34" charset="-122"/>
                  <a:ea typeface="微软雅黑" panose="020B0503020204020204" pitchFamily="34" charset="-122"/>
                </a:rPr>
                <a:t>均值算法原理、优缺点、应用</a:t>
              </a:r>
              <a:endParaRPr lang="zh-CN" altLang="en-US" sz="2000" b="1" dirty="0">
                <a:solidFill>
                  <a:srgbClr val="1369B2"/>
                </a:solidFill>
                <a:latin typeface="微软雅黑" panose="020B0503020204020204" pitchFamily="34" charset="-122"/>
                <a:ea typeface="微软雅黑" panose="020B0503020204020204" pitchFamily="34" charset="-122"/>
              </a:endParaRPr>
            </a:p>
          </p:txBody>
        </p:sp>
      </p:grpSp>
      <p:grpSp>
        <p:nvGrpSpPr>
          <p:cNvPr id="29" name="组合 71"/>
          <p:cNvGrpSpPr/>
          <p:nvPr/>
        </p:nvGrpSpPr>
        <p:grpSpPr bwMode="auto">
          <a:xfrm>
            <a:off x="6938963" y="4905377"/>
            <a:ext cx="3424237" cy="1310315"/>
            <a:chOff x="5273227" y="4225925"/>
            <a:chExt cx="3423098" cy="1311911"/>
          </a:xfrm>
        </p:grpSpPr>
        <p:sp>
          <p:nvSpPr>
            <p:cNvPr id="7197" name="矩形 51"/>
            <p:cNvSpPr>
              <a:spLocks noChangeArrowheads="1"/>
            </p:cNvSpPr>
            <p:nvPr/>
          </p:nvSpPr>
          <p:spPr bwMode="auto">
            <a:xfrm>
              <a:off x="5273227" y="4521870"/>
              <a:ext cx="2772529" cy="101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r">
                <a:lnSpc>
                  <a:spcPts val="3600"/>
                </a:lnSpc>
              </a:pPr>
              <a:r>
                <a:rPr lang="zh-CN" altLang="en-US" sz="2000" b="1" dirty="0" smtClean="0">
                  <a:latin typeface="微软雅黑" panose="020B0503020204020204" pitchFamily="34" charset="-122"/>
                  <a:ea typeface="微软雅黑" panose="020B0503020204020204" pitchFamily="34" charset="-122"/>
                  <a:sym typeface="宋体" pitchFamily="2" charset="-122"/>
                </a:rPr>
                <a:t>熟悉 </a:t>
              </a:r>
              <a:r>
                <a:rPr lang="en-US" altLang="zh-CN" sz="2000" b="1" dirty="0" smtClean="0">
                  <a:solidFill>
                    <a:srgbClr val="1369B2"/>
                  </a:solidFill>
                  <a:latin typeface="微软雅黑" panose="020B0503020204020204" pitchFamily="34" charset="-122"/>
                  <a:ea typeface="微软雅黑" panose="020B0503020204020204" pitchFamily="34" charset="-122"/>
                  <a:sym typeface="宋体" pitchFamily="2" charset="-122"/>
                </a:rPr>
                <a:t>DBSCAN</a:t>
              </a:r>
              <a:r>
                <a:rPr lang="zh-CN" altLang="en-US" sz="2000" b="1" dirty="0" smtClean="0">
                  <a:solidFill>
                    <a:srgbClr val="1369B2"/>
                  </a:solidFill>
                  <a:latin typeface="微软雅黑" panose="020B0503020204020204" pitchFamily="34" charset="-122"/>
                  <a:ea typeface="微软雅黑" panose="020B0503020204020204" pitchFamily="34" charset="-122"/>
                  <a:sym typeface="宋体" pitchFamily="2" charset="-122"/>
                </a:rPr>
                <a:t>算法原理</a:t>
              </a:r>
              <a:endParaRPr lang="zh-CN" altLang="en-US" sz="2000" b="1" dirty="0" smtClean="0">
                <a:solidFill>
                  <a:srgbClr val="1369B2"/>
                </a:solidFill>
                <a:latin typeface="微软雅黑" panose="020B0503020204020204" pitchFamily="34" charset="-122"/>
                <a:ea typeface="微软雅黑" panose="020B0503020204020204" pitchFamily="34" charset="-122"/>
                <a:sym typeface="宋体" pitchFamily="2" charset="-122"/>
              </a:endParaRPr>
            </a:p>
          </p:txBody>
        </p:sp>
        <p:grpSp>
          <p:nvGrpSpPr>
            <p:cNvPr id="7198" name="组合 38"/>
            <p:cNvGrpSpPr/>
            <p:nvPr/>
          </p:nvGrpSpPr>
          <p:grpSpPr bwMode="auto">
            <a:xfrm rot="10800000">
              <a:off x="5685823" y="4225925"/>
              <a:ext cx="2745390" cy="652463"/>
              <a:chOff x="860198" y="2352244"/>
              <a:chExt cx="2745675" cy="652213"/>
            </a:xfrm>
          </p:grpSpPr>
          <p:cxnSp>
            <p:nvCxnSpPr>
              <p:cNvPr id="7199" name="直接连接符 39"/>
              <p:cNvCxnSpPr>
                <a:cxnSpLocks noChangeShapeType="1"/>
              </p:cNvCxnSpPr>
              <p:nvPr/>
            </p:nvCxnSpPr>
            <p:spPr bwMode="auto">
              <a:xfrm>
                <a:off x="882356" y="2364019"/>
                <a:ext cx="373012" cy="651561"/>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200" name="直接连接符 40"/>
              <p:cNvCxnSpPr>
                <a:cxnSpLocks noChangeShapeType="1"/>
              </p:cNvCxnSpPr>
              <p:nvPr/>
            </p:nvCxnSpPr>
            <p:spPr bwMode="auto">
              <a:xfrm rot="10800000" flipH="1">
                <a:off x="1245844" y="3015581"/>
                <a:ext cx="2382512"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201" name="组合 41"/>
            <p:cNvGrpSpPr/>
            <p:nvPr/>
          </p:nvGrpSpPr>
          <p:grpSpPr bwMode="auto">
            <a:xfrm flipH="1">
              <a:off x="8223250" y="4806950"/>
              <a:ext cx="473075" cy="523875"/>
              <a:chOff x="1232465" y="3533629"/>
              <a:chExt cx="474415" cy="523220"/>
            </a:xfrm>
          </p:grpSpPr>
          <p:sp>
            <p:nvSpPr>
              <p:cNvPr id="7202" name="椭圆 32"/>
              <p:cNvSpPr>
                <a:spLocks noChangeArrowheads="1"/>
              </p:cNvSpPr>
              <p:nvPr/>
            </p:nvSpPr>
            <p:spPr bwMode="auto">
              <a:xfrm>
                <a:off x="1232465" y="3558282"/>
                <a:ext cx="474301" cy="474750"/>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203" name="TextBox 76"/>
              <p:cNvSpPr txBox="1">
                <a:spLocks noChangeArrowheads="1"/>
              </p:cNvSpPr>
              <p:nvPr/>
            </p:nvSpPr>
            <p:spPr bwMode="auto">
              <a:xfrm>
                <a:off x="1305679" y="3532877"/>
                <a:ext cx="335830" cy="523972"/>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3</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grpSp>
        <p:nvGrpSpPr>
          <p:cNvPr id="37" name="组合 10"/>
          <p:cNvGrpSpPr/>
          <p:nvPr/>
        </p:nvGrpSpPr>
        <p:grpSpPr bwMode="auto">
          <a:xfrm>
            <a:off x="1630363" y="4857753"/>
            <a:ext cx="3371850" cy="1312938"/>
            <a:chOff x="218911" y="4857376"/>
            <a:chExt cx="3372306" cy="1311805"/>
          </a:xfrm>
        </p:grpSpPr>
        <p:grpSp>
          <p:nvGrpSpPr>
            <p:cNvPr id="7205" name="组合 16"/>
            <p:cNvGrpSpPr/>
            <p:nvPr/>
          </p:nvGrpSpPr>
          <p:grpSpPr bwMode="auto">
            <a:xfrm flipV="1">
              <a:off x="445925" y="4857376"/>
              <a:ext cx="2538576" cy="868892"/>
              <a:chOff x="860198" y="2352244"/>
              <a:chExt cx="2178276" cy="652213"/>
            </a:xfrm>
          </p:grpSpPr>
          <p:cxnSp>
            <p:nvCxnSpPr>
              <p:cNvPr id="7206" name="直接连接符 7"/>
              <p:cNvCxnSpPr>
                <a:cxnSpLocks noChangeShapeType="1"/>
              </p:cNvCxnSpPr>
              <p:nvPr/>
            </p:nvCxnSpPr>
            <p:spPr bwMode="auto">
              <a:xfrm>
                <a:off x="860243" y="2351976"/>
                <a:ext cx="371966" cy="652481"/>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207" name="直接连接符 10"/>
              <p:cNvCxnSpPr>
                <a:cxnSpLocks noChangeShapeType="1"/>
              </p:cNvCxnSpPr>
              <p:nvPr/>
            </p:nvCxnSpPr>
            <p:spPr bwMode="auto">
              <a:xfrm>
                <a:off x="1222671" y="3004457"/>
                <a:ext cx="1816230"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208" name="组合 41"/>
            <p:cNvGrpSpPr/>
            <p:nvPr/>
          </p:nvGrpSpPr>
          <p:grpSpPr bwMode="auto">
            <a:xfrm flipH="1">
              <a:off x="218911" y="5645306"/>
              <a:ext cx="473075" cy="523875"/>
              <a:chOff x="4095245" y="3533376"/>
              <a:chExt cx="474273" cy="523117"/>
            </a:xfrm>
          </p:grpSpPr>
          <p:sp>
            <p:nvSpPr>
              <p:cNvPr id="7209" name="椭圆 40"/>
              <p:cNvSpPr>
                <a:spLocks noChangeArrowheads="1"/>
              </p:cNvSpPr>
              <p:nvPr/>
            </p:nvSpPr>
            <p:spPr bwMode="auto">
              <a:xfrm>
                <a:off x="4095132" y="3559141"/>
                <a:ext cx="474386" cy="473593"/>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210" name="TextBox 50"/>
              <p:cNvSpPr txBox="1">
                <a:spLocks noChangeArrowheads="1"/>
              </p:cNvSpPr>
              <p:nvPr/>
            </p:nvSpPr>
            <p:spPr bwMode="auto">
              <a:xfrm>
                <a:off x="4184278" y="3533798"/>
                <a:ext cx="335891" cy="522695"/>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4</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sp>
          <p:nvSpPr>
            <p:cNvPr id="7211" name="矩形 7"/>
            <p:cNvSpPr>
              <a:spLocks noChangeArrowheads="1"/>
            </p:cNvSpPr>
            <p:nvPr/>
          </p:nvSpPr>
          <p:spPr bwMode="auto">
            <a:xfrm>
              <a:off x="957852" y="5266357"/>
              <a:ext cx="2633365" cy="55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600"/>
                </a:lnSpc>
              </a:pPr>
              <a:r>
                <a:rPr lang="zh-CN" altLang="en-US" sz="2000" b="1" dirty="0" smtClean="0">
                  <a:latin typeface="微软雅黑" panose="020B0503020204020204" pitchFamily="34" charset="-122"/>
                  <a:ea typeface="微软雅黑" panose="020B0503020204020204" pitchFamily="34" charset="-122"/>
                  <a:sym typeface="宋体" pitchFamily="2" charset="-122"/>
                </a:rPr>
                <a:t>了解 </a:t>
              </a:r>
              <a:r>
                <a:rPr lang="zh-CN" altLang="zh-CN" sz="2000" b="1" dirty="0" smtClean="0">
                  <a:solidFill>
                    <a:srgbClr val="1369B2"/>
                  </a:solidFill>
                  <a:latin typeface="微软雅黑" panose="020B0503020204020204" pitchFamily="34" charset="-122"/>
                  <a:ea typeface="微软雅黑" panose="020B0503020204020204" pitchFamily="34" charset="-122"/>
                </a:rPr>
                <a:t>簇评估指标</a:t>
              </a:r>
              <a:endParaRPr lang="zh-CN" altLang="en-US" sz="2000" b="1" dirty="0">
                <a:solidFill>
                  <a:srgbClr val="1369B2"/>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4)">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26" presetClass="emph" presetSubtype="0" fill="hold" nodeType="afterEffect">
                                  <p:stCondLst>
                                    <p:cond delay="0"/>
                                  </p:stCondLst>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21"/>
                                        </p:tgtEl>
                                      </p:cBhvr>
                                    </p:animEffect>
                                    <p:animScale>
                                      <p:cBhvr>
                                        <p:cTn id="29" dur="250" autoRev="1" fill="hold"/>
                                        <p:tgtEl>
                                          <p:spTgt spid="21"/>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p:stCondLst>
                              <p:cond delay="500"/>
                            </p:stCondLst>
                            <p:childTnLst>
                              <p:par>
                                <p:cTn id="36" presetID="26" presetClass="emph" presetSubtype="0" fill="hold" nodeType="afterEffect">
                                  <p:stCondLst>
                                    <p:cond delay="0"/>
                                  </p:stCondLst>
                                  <p:childTnLst>
                                    <p:animEffect transition="out" filter="fade">
                                      <p:cBhvr>
                                        <p:cTn id="37" dur="500" tmFilter="0, 0; .2, .5; .8, .5; 1, 0"/>
                                        <p:tgtEl>
                                          <p:spTgt spid="29"/>
                                        </p:tgtEl>
                                      </p:cBhvr>
                                    </p:animEffect>
                                    <p:animScale>
                                      <p:cBhvr>
                                        <p:cTn id="38" dur="250" autoRev="1" fill="hold"/>
                                        <p:tgtEl>
                                          <p:spTgt spid="29"/>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right)">
                                      <p:cBhvr>
                                        <p:cTn id="43" dur="500"/>
                                        <p:tgtEl>
                                          <p:spTgt spid="37"/>
                                        </p:tgtEl>
                                      </p:cBhvr>
                                    </p:animEffect>
                                  </p:childTnLst>
                                </p:cTn>
                              </p:par>
                            </p:childTnLst>
                          </p:cTn>
                        </p:par>
                        <p:par>
                          <p:cTn id="44" fill="hold">
                            <p:stCondLst>
                              <p:cond delay="500"/>
                            </p:stCondLst>
                            <p:childTnLst>
                              <p:par>
                                <p:cTn id="45" presetID="26" presetClass="emph" presetSubtype="0" fill="hold" nodeType="afterEffect">
                                  <p:stCondLst>
                                    <p:cond delay="0"/>
                                  </p:stCondLst>
                                  <p:childTnLst>
                                    <p:animEffect transition="out" filter="fade">
                                      <p:cBhvr>
                                        <p:cTn id="46" dur="500" tmFilter="0, 0; .2, .5; .8, .5; 1, 0"/>
                                        <p:tgtEl>
                                          <p:spTgt spid="37"/>
                                        </p:tgtEl>
                                      </p:cBhvr>
                                    </p:animEffect>
                                    <p:animScale>
                                      <p:cBhvr>
                                        <p:cTn id="47"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课前导入</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14300" y="1623060"/>
            <a:ext cx="5649595" cy="1517650"/>
          </a:xfrm>
          <a:prstGeom prst="rect">
            <a:avLst/>
          </a:prstGeom>
        </p:spPr>
      </p:pic>
      <p:pic>
        <p:nvPicPr>
          <p:cNvPr id="4" name="图片 3"/>
          <p:cNvPicPr>
            <a:picLocks noChangeAspect="1"/>
          </p:cNvPicPr>
          <p:nvPr/>
        </p:nvPicPr>
        <p:blipFill>
          <a:blip r:embed="rId2"/>
          <a:stretch>
            <a:fillRect/>
          </a:stretch>
        </p:blipFill>
        <p:spPr>
          <a:xfrm>
            <a:off x="5949950" y="1623695"/>
            <a:ext cx="6152515" cy="1522095"/>
          </a:xfrm>
          <a:prstGeom prst="rect">
            <a:avLst/>
          </a:prstGeom>
        </p:spPr>
      </p:pic>
      <p:sp>
        <p:nvSpPr>
          <p:cNvPr id="5" name="文本框 4"/>
          <p:cNvSpPr txBox="1"/>
          <p:nvPr/>
        </p:nvSpPr>
        <p:spPr>
          <a:xfrm>
            <a:off x="1219200" y="3145790"/>
            <a:ext cx="4127500" cy="460375"/>
          </a:xfrm>
          <a:prstGeom prst="rect">
            <a:avLst/>
          </a:prstGeom>
          <a:noFill/>
        </p:spPr>
        <p:txBody>
          <a:bodyPr wrap="square" rtlCol="0" anchor="t">
            <a:spAutoFit/>
          </a:bodyPr>
          <a:p>
            <a:r>
              <a:rPr lang="zh-CN" altLang="en-US"/>
              <a:t> </a:t>
            </a:r>
            <a:r>
              <a:rPr lang="zh-CN" altLang="en-US" sz="2000"/>
              <a:t>滴滴出行用户订单数据示例</a:t>
            </a:r>
            <a:endParaRPr lang="zh-CN" altLang="en-US" sz="2000"/>
          </a:p>
        </p:txBody>
      </p:sp>
      <p:sp>
        <p:nvSpPr>
          <p:cNvPr id="6" name="文本框 5"/>
          <p:cNvSpPr txBox="1"/>
          <p:nvPr/>
        </p:nvSpPr>
        <p:spPr>
          <a:xfrm>
            <a:off x="7632065" y="3140710"/>
            <a:ext cx="4686300" cy="460375"/>
          </a:xfrm>
          <a:prstGeom prst="rect">
            <a:avLst/>
          </a:prstGeom>
          <a:noFill/>
        </p:spPr>
        <p:txBody>
          <a:bodyPr wrap="square" rtlCol="0" anchor="t">
            <a:spAutoFit/>
          </a:bodyPr>
          <a:p>
            <a:r>
              <a:rPr lang="zh-CN" altLang="en-US"/>
              <a:t> </a:t>
            </a:r>
            <a:r>
              <a:rPr lang="zh-CN" altLang="en-US" sz="2000"/>
              <a:t>高德地图 POI 数据示例</a:t>
            </a:r>
            <a:endParaRPr lang="zh-CN" altLang="en-US" sz="2000"/>
          </a:p>
        </p:txBody>
      </p:sp>
      <p:pic>
        <p:nvPicPr>
          <p:cNvPr id="7" name="图片 6"/>
          <p:cNvPicPr>
            <a:picLocks noChangeAspect="1"/>
          </p:cNvPicPr>
          <p:nvPr/>
        </p:nvPicPr>
        <p:blipFill>
          <a:blip r:embed="rId3"/>
          <a:stretch>
            <a:fillRect/>
          </a:stretch>
        </p:blipFill>
        <p:spPr>
          <a:xfrm>
            <a:off x="1549400" y="3601085"/>
            <a:ext cx="3467100" cy="2724150"/>
          </a:xfrm>
          <a:prstGeom prst="rect">
            <a:avLst/>
          </a:prstGeom>
        </p:spPr>
      </p:pic>
      <p:pic>
        <p:nvPicPr>
          <p:cNvPr id="8"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3845560"/>
            <a:ext cx="211010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7632065" y="4148455"/>
            <a:ext cx="4330065" cy="1630045"/>
          </a:xfrm>
          <a:prstGeom prst="rect">
            <a:avLst/>
          </a:prstGeom>
          <a:noFill/>
        </p:spPr>
        <p:txBody>
          <a:bodyPr wrap="square" rtlCol="0" anchor="t">
            <a:spAutoFit/>
          </a:bodyPr>
          <a:p>
            <a:r>
              <a:rPr lang="zh-CN" altLang="en-US" sz="2800"/>
              <a:t> </a:t>
            </a:r>
            <a:r>
              <a:rPr lang="zh-CN" altLang="en-US" sz="2800" b="1"/>
              <a:t>思考：</a:t>
            </a:r>
            <a:endParaRPr lang="zh-CN" altLang="en-US" sz="2800"/>
          </a:p>
          <a:p>
            <a:r>
              <a:rPr lang="zh-CN" altLang="en-US"/>
              <a:t>要实现如左图的上车或下车热点区域的发现应该使用本章的</a:t>
            </a:r>
            <a:r>
              <a:rPr lang="en-US" altLang="zh-CN"/>
              <a:t>k</a:t>
            </a:r>
            <a:r>
              <a:rPr lang="zh-CN" altLang="en-US"/>
              <a:t>均值算法还是</a:t>
            </a:r>
            <a:r>
              <a:rPr lang="en-US" altLang="zh-CN"/>
              <a:t>DBSCAN</a:t>
            </a:r>
            <a:r>
              <a:rPr lang="zh-CN" altLang="en-US"/>
              <a:t>算法？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rPr>
              <a:t>K均值聚类</a:t>
            </a:r>
            <a:endParaRPr lang="zh-CN" altLang="en-US" sz="4000" dirty="0">
              <a:solidFill>
                <a:srgbClr val="1353A2"/>
              </a:solidFill>
              <a:cs typeface="+mn-cs"/>
            </a:endParaRPr>
          </a:p>
        </p:txBody>
      </p:sp>
      <p:sp>
        <p:nvSpPr>
          <p:cNvPr id="5" name="文本框 4"/>
          <p:cNvSpPr txBox="1"/>
          <p:nvPr/>
        </p:nvSpPr>
        <p:spPr>
          <a:xfrm>
            <a:off x="464185" y="1595120"/>
            <a:ext cx="11264265" cy="3415030"/>
          </a:xfrm>
          <a:prstGeom prst="rect">
            <a:avLst/>
          </a:prstGeom>
          <a:noFill/>
        </p:spPr>
        <p:txBody>
          <a:bodyPr wrap="square" rtlCol="0" anchor="t">
            <a:spAutoFit/>
          </a:bodyPr>
          <a:p>
            <a:pPr marL="342900" lvl="1" indent="-342900" eaLnBrk="1" hangingPunct="1">
              <a:lnSpc>
                <a:spcPct val="150000"/>
              </a:lnSpc>
              <a:spcBef>
                <a:spcPts val="0"/>
              </a:spcBef>
              <a:buClr>
                <a:srgbClr val="336699"/>
              </a:buClr>
              <a:buFont typeface="Wingdings" panose="05000000000000000000" pitchFamily="2" charset="2"/>
              <a:buChar char="Ø"/>
            </a:pPr>
            <a:r>
              <a:rPr lang="en-US" altLang="zh-CN" b="1" dirty="0">
                <a:latin typeface="+mn-ea"/>
                <a:ea typeface="+mn-ea"/>
                <a:sym typeface="+mn-ea"/>
              </a:rPr>
              <a:t>k</a:t>
            </a:r>
            <a:r>
              <a:rPr lang="zh-CN" altLang="en-US" b="1" dirty="0">
                <a:latin typeface="+mn-ea"/>
                <a:ea typeface="+mn-ea"/>
                <a:sym typeface="+mn-ea"/>
              </a:rPr>
              <a:t>均值聚类发明于</a:t>
            </a:r>
            <a:r>
              <a:rPr lang="en-US" altLang="zh-CN" b="1" dirty="0">
                <a:latin typeface="+mn-ea"/>
                <a:ea typeface="+mn-ea"/>
                <a:sym typeface="+mn-ea"/>
              </a:rPr>
              <a:t>1956</a:t>
            </a:r>
            <a:r>
              <a:rPr lang="zh-CN" altLang="en-US" b="1" dirty="0">
                <a:latin typeface="+mn-ea"/>
                <a:ea typeface="+mn-ea"/>
                <a:sym typeface="+mn-ea"/>
              </a:rPr>
              <a:t>年， 该算法最常见的形式是采用被称为劳埃德算法</a:t>
            </a:r>
            <a:r>
              <a:rPr lang="en-US" altLang="zh-CN" b="1" dirty="0">
                <a:latin typeface="+mn-ea"/>
                <a:ea typeface="+mn-ea"/>
                <a:sym typeface="+mn-ea"/>
              </a:rPr>
              <a:t>(Lloyd algorithm)</a:t>
            </a:r>
            <a:r>
              <a:rPr lang="zh-CN" altLang="en-US" b="1" dirty="0">
                <a:latin typeface="+mn-ea"/>
                <a:ea typeface="+mn-ea"/>
                <a:sym typeface="+mn-ea"/>
              </a:rPr>
              <a:t>的迭代式改进探索法</a:t>
            </a:r>
            <a:r>
              <a:rPr lang="zh-CN" altLang="en-US" b="1" dirty="0" smtClean="0">
                <a:latin typeface="+mn-ea"/>
                <a:ea typeface="+mn-ea"/>
                <a:sym typeface="+mn-ea"/>
              </a:rPr>
              <a:t>。</a:t>
            </a:r>
            <a:endParaRPr lang="zh-CN" altLang="en-US" b="1" dirty="0" smtClean="0">
              <a:latin typeface="+mn-ea"/>
              <a:ea typeface="+mn-ea"/>
              <a:sym typeface="+mn-ea"/>
            </a:endParaRPr>
          </a:p>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rPr>
              <a:t>K均值是</a:t>
            </a:r>
            <a:r>
              <a:rPr lang="zh-CN" altLang="en-US" b="1" dirty="0">
                <a:solidFill>
                  <a:srgbClr val="FF0000"/>
                </a:solidFill>
                <a:latin typeface="+mn-ea"/>
                <a:ea typeface="+mn-ea"/>
              </a:rPr>
              <a:t>划分聚类</a:t>
            </a:r>
            <a:r>
              <a:rPr lang="zh-CN" altLang="en-US" b="1" dirty="0">
                <a:latin typeface="+mn-ea"/>
                <a:ea typeface="+mn-ea"/>
              </a:rPr>
              <a:t>的代表，划分聚类则</a:t>
            </a:r>
            <a:r>
              <a:rPr lang="zh-CN" altLang="en-US" b="1" dirty="0">
                <a:latin typeface="+mn-ea"/>
                <a:ea typeface="+mn-ea"/>
                <a:sym typeface="+mn-ea"/>
              </a:rPr>
              <a:t>是基于距离的，它的基本思想是使簇内的点距离尽量近、簇间的点距离尽量远。</a:t>
            </a:r>
            <a:endParaRPr lang="zh-CN" altLang="en-US" b="1" dirty="0">
              <a:latin typeface="+mn-ea"/>
              <a:ea typeface="+mn-ea"/>
              <a:sym typeface="+mn-ea"/>
            </a:endParaRPr>
          </a:p>
          <a:p>
            <a:pPr marL="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mn-ea"/>
              </a:rPr>
              <a:t>最著名的聚类算法</a:t>
            </a:r>
            <a:endParaRPr lang="en-US" b="1" dirty="0">
              <a:latin typeface="+mn-ea"/>
              <a:ea typeface="+mn-ea"/>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sp>
        <p:nvSpPr>
          <p:cNvPr id="6" name="文本框 5"/>
          <p:cNvSpPr txBox="1"/>
          <p:nvPr/>
        </p:nvSpPr>
        <p:spPr>
          <a:xfrm>
            <a:off x="791845" y="4718050"/>
            <a:ext cx="6777355" cy="1198880"/>
          </a:xfrm>
          <a:prstGeom prst="rect">
            <a:avLst/>
          </a:prstGeom>
          <a:noFill/>
        </p:spPr>
        <p:txBody>
          <a:bodyPr wrap="square" rtlCol="0" anchor="t">
            <a:spAutoFit/>
          </a:bodyPr>
          <a:p>
            <a:pPr algn="l"/>
            <a:r>
              <a:rPr lang="en-US" altLang="zh-CN" b="1" dirty="0" smtClean="0">
                <a:latin typeface="+mn-ea"/>
                <a:ea typeface="+mn-ea"/>
                <a:sym typeface="+mn-ea"/>
              </a:rPr>
              <a:t>k</a:t>
            </a:r>
            <a:r>
              <a:rPr lang="zh-CN" altLang="en-US" b="1" dirty="0" smtClean="0">
                <a:latin typeface="+mn-ea"/>
                <a:ea typeface="+mn-ea"/>
                <a:sym typeface="+mn-ea"/>
              </a:rPr>
              <a:t>均值的英文为</a:t>
            </a:r>
            <a:r>
              <a:rPr lang="en-US" altLang="zh-CN" b="1" dirty="0" smtClean="0">
                <a:latin typeface="+mn-ea"/>
                <a:ea typeface="+mn-ea"/>
                <a:sym typeface="+mn-ea"/>
              </a:rPr>
              <a:t>k-means</a:t>
            </a:r>
            <a:r>
              <a:rPr lang="zh-CN" altLang="en-US" b="1" dirty="0" smtClean="0">
                <a:latin typeface="+mn-ea"/>
                <a:ea typeface="+mn-ea"/>
                <a:sym typeface="+mn-ea"/>
              </a:rPr>
              <a:t>，其中</a:t>
            </a:r>
            <a:r>
              <a:rPr lang="en-US" altLang="zh-CN" b="1" dirty="0" smtClean="0">
                <a:solidFill>
                  <a:srgbClr val="FF0000"/>
                </a:solidFill>
                <a:latin typeface="+mn-ea"/>
                <a:ea typeface="+mn-ea"/>
                <a:sym typeface="+mn-ea"/>
              </a:rPr>
              <a:t>k</a:t>
            </a:r>
            <a:r>
              <a:rPr lang="zh-CN" altLang="en-US" b="1" dirty="0">
                <a:solidFill>
                  <a:srgbClr val="FF0000"/>
                </a:solidFill>
                <a:latin typeface="+mn-ea"/>
                <a:ea typeface="+mn-ea"/>
                <a:sym typeface="+mn-ea"/>
              </a:rPr>
              <a:t>是聚类算法当中类的个数，</a:t>
            </a:r>
            <a:r>
              <a:rPr lang="en-US" altLang="zh-CN" b="1" dirty="0">
                <a:solidFill>
                  <a:srgbClr val="FF0000"/>
                </a:solidFill>
                <a:latin typeface="+mn-ea"/>
                <a:ea typeface="+mn-ea"/>
                <a:sym typeface="+mn-ea"/>
              </a:rPr>
              <a:t>means</a:t>
            </a:r>
            <a:r>
              <a:rPr lang="zh-CN" altLang="en-US" b="1" dirty="0">
                <a:solidFill>
                  <a:srgbClr val="FF0000"/>
                </a:solidFill>
                <a:latin typeface="+mn-ea"/>
                <a:ea typeface="+mn-ea"/>
                <a:sym typeface="+mn-ea"/>
              </a:rPr>
              <a:t>是均值</a:t>
            </a:r>
            <a:r>
              <a:rPr lang="zh-CN" altLang="en-US" b="1" dirty="0">
                <a:latin typeface="+mn-ea"/>
                <a:ea typeface="+mn-ea"/>
                <a:sym typeface="+mn-ea"/>
              </a:rPr>
              <a:t>，</a:t>
            </a:r>
            <a:r>
              <a:rPr lang="en-US" altLang="zh-CN" b="1" dirty="0">
                <a:latin typeface="+mn-ea"/>
                <a:ea typeface="+mn-ea"/>
                <a:sym typeface="+mn-ea"/>
              </a:rPr>
              <a:t>是用均值算法把数据分成K个</a:t>
            </a:r>
            <a:r>
              <a:rPr lang="zh-CN" altLang="en-US" b="1" dirty="0">
                <a:latin typeface="+mn-ea"/>
                <a:ea typeface="+mn-ea"/>
                <a:sym typeface="+mn-ea"/>
              </a:rPr>
              <a:t>簇</a:t>
            </a:r>
            <a:r>
              <a:rPr lang="en-US" altLang="zh-CN" b="1" dirty="0">
                <a:latin typeface="+mn-ea"/>
                <a:ea typeface="+mn-ea"/>
                <a:sym typeface="+mn-ea"/>
              </a:rPr>
              <a:t>的算法</a:t>
            </a:r>
            <a:endParaRPr lang="en-US" altLang="zh-CN" b="1" dirty="0">
              <a:latin typeface="+mn-ea"/>
              <a:ea typeface="+mn-ea"/>
              <a:sym typeface="+mn-ea"/>
            </a:endParaRPr>
          </a:p>
        </p:txBody>
      </p:sp>
      <p:grpSp>
        <p:nvGrpSpPr>
          <p:cNvPr id="11" name="组合 10"/>
          <p:cNvGrpSpPr/>
          <p:nvPr/>
        </p:nvGrpSpPr>
        <p:grpSpPr>
          <a:xfrm>
            <a:off x="6943090" y="3876040"/>
            <a:ext cx="4534535" cy="2234565"/>
            <a:chOff x="5216238" y="1337554"/>
            <a:chExt cx="6192536" cy="2968733"/>
          </a:xfrm>
        </p:grpSpPr>
        <p:pic>
          <p:nvPicPr>
            <p:cNvPr id="15362" name="Picture 2" descr="https://timgsa.baidu.com/timg?image&amp;quality=80&amp;size=b9999_10000&amp;sec=1563443135141&amp;di=f8a07d890d5c29f52c883203f03d547c&amp;imgtype=0&amp;src=http%3A%2F%2Fimg.it610.com%2Fimage%2Finfo5%2Fd19330e0a604465eaf55ea26cecfed28.gif"/>
            <p:cNvPicPr>
              <a:picLocks noChangeAspect="1" noChangeArrowheads="1" noCrop="1"/>
            </p:cNvPicPr>
            <p:nvPr/>
          </p:nvPicPr>
          <p:blipFill>
            <a:blip r:embed="rId1"/>
            <a:srcRect/>
            <a:stretch>
              <a:fillRect/>
            </a:stretch>
          </p:blipFill>
          <p:spPr bwMode="auto">
            <a:xfrm>
              <a:off x="5865224" y="1420211"/>
              <a:ext cx="5543550" cy="288607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2"/>
            <a:stretch>
              <a:fillRect/>
            </a:stretch>
          </p:blipFill>
          <p:spPr>
            <a:xfrm>
              <a:off x="5216238" y="1337554"/>
              <a:ext cx="2895238" cy="18571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 name="组合 10"/>
          <p:cNvGrpSpPr/>
          <p:nvPr/>
        </p:nvGrpSpPr>
        <p:grpSpPr>
          <a:xfrm>
            <a:off x="5798820" y="2301240"/>
            <a:ext cx="7061200" cy="3497580"/>
            <a:chOff x="5216238" y="1337554"/>
            <a:chExt cx="6192536" cy="2968733"/>
          </a:xfrm>
        </p:grpSpPr>
        <p:pic>
          <p:nvPicPr>
            <p:cNvPr id="15362" name="Picture 2" descr="https://timgsa.baidu.com/timg?image&amp;quality=80&amp;size=b9999_10000&amp;sec=1563443135141&amp;di=f8a07d890d5c29f52c883203f03d547c&amp;imgtype=0&amp;src=http%3A%2F%2Fimg.it610.com%2Fimage%2Finfo5%2Fd19330e0a604465eaf55ea26cecfed28.gif"/>
            <p:cNvPicPr>
              <a:picLocks noChangeAspect="1" noChangeArrowheads="1" noCrop="1"/>
            </p:cNvPicPr>
            <p:nvPr/>
          </p:nvPicPr>
          <p:blipFill>
            <a:blip r:embed="rId1"/>
            <a:srcRect/>
            <a:stretch>
              <a:fillRect/>
            </a:stretch>
          </p:blipFill>
          <p:spPr bwMode="auto">
            <a:xfrm>
              <a:off x="5865224" y="1420211"/>
              <a:ext cx="5543550" cy="288607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2"/>
            <a:stretch>
              <a:fillRect/>
            </a:stretch>
          </p:blipFill>
          <p:spPr>
            <a:xfrm>
              <a:off x="5216238" y="1337554"/>
              <a:ext cx="2895238" cy="185715"/>
            </a:xfrm>
            <a:prstGeom prst="rect">
              <a:avLst/>
            </a:prstGeom>
          </p:spPr>
        </p:pic>
      </p:grpSp>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rPr>
              <a:t>k均值算法步骤</a:t>
            </a:r>
            <a:endParaRPr lang="zh-CN" altLang="en-US" sz="4000" dirty="0">
              <a:solidFill>
                <a:srgbClr val="1353A2"/>
              </a:solidFill>
              <a:cs typeface="+mn-cs"/>
            </a:endParaRPr>
          </a:p>
        </p:txBody>
      </p:sp>
      <p:graphicFrame>
        <p:nvGraphicFramePr>
          <p:cNvPr id="5" name="表格 4"/>
          <p:cNvGraphicFramePr/>
          <p:nvPr>
            <p:custDataLst>
              <p:tags r:id="rId3"/>
            </p:custDataLst>
          </p:nvPr>
        </p:nvGraphicFramePr>
        <p:xfrm>
          <a:off x="621665" y="1938655"/>
          <a:ext cx="7394575" cy="2787015"/>
        </p:xfrm>
        <a:graphic>
          <a:graphicData uri="http://schemas.openxmlformats.org/drawingml/2006/table">
            <a:tbl>
              <a:tblPr firstRow="1" bandRow="1">
                <a:tableStyleId>{2D5ABB26-0587-4C30-8999-92F81FD0307C}</a:tableStyleId>
              </a:tblPr>
              <a:tblGrid>
                <a:gridCol w="7394575"/>
              </a:tblGrid>
              <a:tr h="398145">
                <a:tc>
                  <a:txBody>
                    <a:bodyPr/>
                    <a:p>
                      <a:pPr>
                        <a:buNone/>
                      </a:pPr>
                      <a:r>
                        <a:rPr lang="zh-CN" altLang="en-US" sz="2400"/>
                        <a:t>输入：</a:t>
                      </a:r>
                      <a:r>
                        <a:rPr lang="en-US" altLang="zh-CN" sz="2400"/>
                        <a:t>n</a:t>
                      </a:r>
                      <a:r>
                        <a:rPr lang="zh-CN" altLang="en-US" sz="2400"/>
                        <a:t>个对象（点）的数据集</a:t>
                      </a:r>
                      <a:r>
                        <a:rPr lang="en-US" altLang="zh-CN" sz="2400"/>
                        <a:t>D</a:t>
                      </a:r>
                      <a:r>
                        <a:rPr lang="zh-CN" altLang="en-US" sz="2400"/>
                        <a:t>，期望得到的簇数目</a:t>
                      </a:r>
                      <a:r>
                        <a:rPr lang="en-US" altLang="zh-CN" sz="2400"/>
                        <a:t>k</a:t>
                      </a:r>
                      <a:endParaRPr lang="en-US" altLang="zh-CN" sz="2400"/>
                    </a:p>
                  </a:txBody>
                  <a:tcPr/>
                </a:tc>
              </a:tr>
              <a:tr h="398145">
                <a:tc>
                  <a:txBody>
                    <a:bodyPr/>
                    <a:p>
                      <a:pPr>
                        <a:buNone/>
                      </a:pPr>
                      <a:r>
                        <a:rPr lang="zh-CN" altLang="en-US" sz="2400"/>
                        <a:t>输出：</a:t>
                      </a:r>
                      <a:r>
                        <a:rPr lang="en-US" altLang="zh-CN" sz="2400"/>
                        <a:t>k</a:t>
                      </a:r>
                      <a:r>
                        <a:rPr lang="zh-CN" altLang="en-US" sz="2400"/>
                        <a:t>个簇的集合</a:t>
                      </a:r>
                      <a:endParaRPr lang="zh-CN" altLang="en-US" sz="2400"/>
                    </a:p>
                  </a:txBody>
                  <a:tcPr/>
                </a:tc>
              </a:tr>
              <a:tr h="398145">
                <a:tc>
                  <a:txBody>
                    <a:bodyPr/>
                    <a:p>
                      <a:pPr>
                        <a:buNone/>
                      </a:pPr>
                      <a:r>
                        <a:rPr lang="en-US" altLang="zh-CN" sz="2400"/>
                        <a:t>1</a:t>
                      </a:r>
                      <a:r>
                        <a:rPr lang="zh-CN" altLang="en-US" sz="2400"/>
                        <a:t>：选择</a:t>
                      </a:r>
                      <a:r>
                        <a:rPr lang="en-US" altLang="zh-CN" sz="2400"/>
                        <a:t>k</a:t>
                      </a:r>
                      <a:r>
                        <a:rPr lang="zh-CN" altLang="en-US" sz="2400"/>
                        <a:t>个点作为初始质心</a:t>
                      </a:r>
                      <a:endParaRPr lang="zh-CN" altLang="en-US" sz="2400"/>
                    </a:p>
                  </a:txBody>
                  <a:tcPr/>
                </a:tc>
              </a:tr>
              <a:tr h="398145">
                <a:tc>
                  <a:txBody>
                    <a:bodyPr/>
                    <a:p>
                      <a:pPr>
                        <a:buNone/>
                      </a:pPr>
                      <a:r>
                        <a:rPr lang="en-US" altLang="zh-CN" sz="2400"/>
                        <a:t>2</a:t>
                      </a:r>
                      <a:r>
                        <a:rPr lang="zh-CN" altLang="en-US" sz="2400"/>
                        <a:t>：</a:t>
                      </a:r>
                      <a:r>
                        <a:rPr lang="en-US" altLang="zh-CN" sz="2400"/>
                        <a:t>repeat</a:t>
                      </a:r>
                      <a:endParaRPr lang="en-US" altLang="zh-CN" sz="2400"/>
                    </a:p>
                  </a:txBody>
                  <a:tcPr/>
                </a:tc>
              </a:tr>
              <a:tr h="398145">
                <a:tc>
                  <a:txBody>
                    <a:bodyPr/>
                    <a:p>
                      <a:pPr>
                        <a:buNone/>
                      </a:pPr>
                      <a:r>
                        <a:rPr lang="en-US" altLang="zh-CN" sz="2400"/>
                        <a:t>3:     </a:t>
                      </a:r>
                      <a:r>
                        <a:rPr lang="zh-CN" altLang="en-US" sz="2400"/>
                        <a:t>将每个点指派到最近的质心，形成</a:t>
                      </a:r>
                      <a:r>
                        <a:rPr lang="en-US" altLang="zh-CN" sz="2400"/>
                        <a:t>K</a:t>
                      </a:r>
                      <a:r>
                        <a:rPr lang="zh-CN" altLang="en-US" sz="2400"/>
                        <a:t>个簇</a:t>
                      </a:r>
                      <a:endParaRPr lang="zh-CN" altLang="en-US" sz="2400"/>
                    </a:p>
                  </a:txBody>
                  <a:tcPr/>
                </a:tc>
              </a:tr>
              <a:tr h="398145">
                <a:tc>
                  <a:txBody>
                    <a:bodyPr/>
                    <a:p>
                      <a:pPr>
                        <a:buNone/>
                      </a:pPr>
                      <a:r>
                        <a:rPr lang="zh-CN" altLang="en-US" sz="2400"/>
                        <a:t>4：    重新计算每个簇的质心</a:t>
                      </a:r>
                      <a:endParaRPr lang="zh-CN" altLang="en-US" sz="2400"/>
                    </a:p>
                  </a:txBody>
                  <a:tcPr/>
                </a:tc>
              </a:tr>
              <a:tr h="398145">
                <a:tc>
                  <a:txBody>
                    <a:bodyPr/>
                    <a:p>
                      <a:pPr>
                        <a:buNone/>
                      </a:pPr>
                      <a:r>
                        <a:rPr lang="en-US" altLang="zh-CN" sz="2400"/>
                        <a:t>5</a:t>
                      </a:r>
                      <a:r>
                        <a:rPr lang="zh-CN" altLang="en-US" sz="2400"/>
                        <a:t>：</a:t>
                      </a:r>
                      <a:r>
                        <a:rPr lang="en-US" altLang="zh-CN" sz="2400"/>
                        <a:t>until </a:t>
                      </a:r>
                      <a:r>
                        <a:rPr lang="zh-CN" altLang="en-US" sz="2400"/>
                        <a:t>质心不发生变化（簇对象不发生变化）</a:t>
                      </a:r>
                      <a:endParaRPr lang="zh-CN" altLang="en-US" sz="240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pic>
        <p:nvPicPr>
          <p:cNvPr id="2" name="Picture 3" descr="1640.png"/>
          <p:cNvPicPr>
            <a:picLocks noChangeAspect="1"/>
          </p:cNvPicPr>
          <p:nvPr/>
        </p:nvPicPr>
        <p:blipFill>
          <a:blip r:embed="rId1" cstate="print"/>
          <a:stretch>
            <a:fillRect/>
          </a:stretch>
        </p:blipFill>
        <p:spPr>
          <a:xfrm>
            <a:off x="4287148" y="1562613"/>
            <a:ext cx="5774058" cy="4619246"/>
          </a:xfrm>
          <a:prstGeom prst="rect">
            <a:avLst/>
          </a:prstGeom>
        </p:spPr>
      </p:pic>
      <p:sp>
        <p:nvSpPr>
          <p:cNvPr id="5" name="Text Box 2"/>
          <p:cNvSpPr txBox="1">
            <a:spLocks noChangeArrowheads="1"/>
          </p:cNvSpPr>
          <p:nvPr/>
        </p:nvSpPr>
        <p:spPr bwMode="auto">
          <a:xfrm>
            <a:off x="850900" y="1626235"/>
            <a:ext cx="8711565" cy="470535"/>
          </a:xfrm>
          <a:prstGeom prst="rect">
            <a:avLst/>
          </a:prstGeom>
          <a:noFill/>
          <a:ln w="9525">
            <a:noFill/>
            <a:round/>
          </a:ln>
        </p:spPr>
        <p:txBody>
          <a:bodyPr lIns="68580" tIns="34290" rIns="68580" bIns="34290" anchor="b"/>
          <a:p>
            <a:pPr>
              <a:buSzPct val="100000"/>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endParaRPr lang="de-DE" sz="3300" dirty="0" err="1">
              <a:latin typeface="Times New Roman" panose="02020603050405020304" pitchFamily="18" charset="0"/>
              <a:ea typeface="黑体" panose="02010609060101010101" pitchFamily="49" charset="-122"/>
            </a:endParaRPr>
          </a:p>
          <a:p>
            <a:pPr>
              <a:buSzPct val="100000"/>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endParaRPr lang="de-DE" sz="3300" dirty="0">
              <a:latin typeface="Times New Roman" panose="02020603050405020304" pitchFamily="18" charset="0"/>
              <a:ea typeface="黑体" panose="02010609060101010101" pitchFamily="49" charset="-122"/>
            </a:endParaRPr>
          </a:p>
          <a:p>
            <a:pPr>
              <a:buSzPct val="100000"/>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endParaRPr lang="de-DE" sz="3300" dirty="0">
              <a:latin typeface="Times New Roman" panose="02020603050405020304" pitchFamily="18" charset="0"/>
              <a:ea typeface="黑体" panose="02010609060101010101" pitchFamily="49" charset="-122"/>
            </a:endParaRPr>
          </a:p>
          <a:p>
            <a:pPr>
              <a:buSzPct val="100000"/>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de-DE" sz="2400" b="1" dirty="0">
                <a:latin typeface="+mn-ea"/>
                <a:ea typeface="+mn-ea"/>
              </a:rPr>
              <a:t>拥有</a:t>
            </a:r>
            <a:r>
              <a:rPr lang="en-US" altLang="zh-CN" sz="2400" b="1" dirty="0">
                <a:latin typeface="+mn-ea"/>
                <a:ea typeface="+mn-ea"/>
              </a:rPr>
              <a:t>20</a:t>
            </a:r>
            <a:r>
              <a:rPr lang="zh-CN" altLang="en-US" sz="2400" b="1" dirty="0">
                <a:latin typeface="+mn-ea"/>
                <a:ea typeface="+mn-ea"/>
              </a:rPr>
              <a:t>个对象点的数据集</a:t>
            </a:r>
            <a:r>
              <a:rPr lang="en-US" altLang="zh-CN" sz="2400" b="1" dirty="0">
                <a:latin typeface="+mn-ea"/>
                <a:ea typeface="+mn-ea"/>
              </a:rPr>
              <a:t>D</a:t>
            </a:r>
            <a:r>
              <a:rPr lang="zh-CN" altLang="en-US" sz="2400" b="1" dirty="0">
                <a:latin typeface="+mn-ea"/>
                <a:ea typeface="+mn-ea"/>
              </a:rPr>
              <a:t>，如下图所示，试使用</a:t>
            </a:r>
            <a:r>
              <a:rPr lang="en-US" altLang="zh-CN" sz="2400" b="1" dirty="0">
                <a:latin typeface="+mn-ea"/>
                <a:ea typeface="+mn-ea"/>
              </a:rPr>
              <a:t>k</a:t>
            </a:r>
            <a:r>
              <a:rPr lang="zh-CN" altLang="en-US" sz="2400" b="1" dirty="0">
                <a:latin typeface="+mn-ea"/>
                <a:ea typeface="+mn-ea"/>
              </a:rPr>
              <a:t>均值算法将此数据集聚类成</a:t>
            </a:r>
            <a:r>
              <a:rPr lang="en-US" altLang="zh-CN" sz="2400" b="1" dirty="0">
                <a:latin typeface="+mn-ea"/>
                <a:ea typeface="+mn-ea"/>
              </a:rPr>
              <a:t>2</a:t>
            </a:r>
            <a:r>
              <a:rPr lang="zh-CN" altLang="en-US" sz="2400" b="1" dirty="0">
                <a:latin typeface="+mn-ea"/>
                <a:ea typeface="+mn-ea"/>
              </a:rPr>
              <a:t>簇</a:t>
            </a:r>
            <a:endParaRPr lang="zh-CN" altLang="en-US" sz="2400" b="1"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pic>
        <p:nvPicPr>
          <p:cNvPr id="2" name="Picture 3" descr="1640.png"/>
          <p:cNvPicPr>
            <a:picLocks noChangeAspect="1"/>
          </p:cNvPicPr>
          <p:nvPr/>
        </p:nvPicPr>
        <p:blipFill>
          <a:blip r:embed="rId1" cstate="print"/>
          <a:stretch>
            <a:fillRect/>
          </a:stretch>
        </p:blipFill>
        <p:spPr>
          <a:xfrm>
            <a:off x="4287148" y="1562613"/>
            <a:ext cx="5774058" cy="4619246"/>
          </a:xfrm>
          <a:prstGeom prst="rect">
            <a:avLst/>
          </a:prstGeom>
        </p:spPr>
      </p:pic>
      <p:sp>
        <p:nvSpPr>
          <p:cNvPr id="5" name="Text Box 2"/>
          <p:cNvSpPr txBox="1">
            <a:spLocks noChangeArrowheads="1"/>
          </p:cNvSpPr>
          <p:nvPr/>
        </p:nvSpPr>
        <p:spPr bwMode="auto">
          <a:xfrm>
            <a:off x="838200" y="1415876"/>
            <a:ext cx="6858000" cy="470368"/>
          </a:xfrm>
          <a:prstGeom prst="rect">
            <a:avLst/>
          </a:prstGeom>
          <a:noFill/>
          <a:ln w="9525">
            <a:noFill/>
            <a:round/>
          </a:ln>
        </p:spPr>
        <p:txBody>
          <a:bodyPr lIns="68580" tIns="34290" rIns="68580" bIns="34290" anchor="b"/>
          <a:p>
            <a:pPr>
              <a:buSzPct val="100000"/>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endParaRPr lang="de-DE" sz="3300" dirty="0" err="1">
              <a:latin typeface="Times New Roman" panose="02020603050405020304" pitchFamily="18" charset="0"/>
              <a:ea typeface="黑体" panose="02010609060101010101" pitchFamily="49" charset="-122"/>
            </a:endParaRPr>
          </a:p>
          <a:p>
            <a:pPr>
              <a:buSzPct val="100000"/>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endParaRPr lang="de-DE" sz="3300" dirty="0">
              <a:latin typeface="Times New Roman" panose="02020603050405020304" pitchFamily="18" charset="0"/>
              <a:ea typeface="黑体" panose="02010609060101010101" pitchFamily="49" charset="-122"/>
            </a:endParaRPr>
          </a:p>
          <a:p>
            <a:pPr>
              <a:buSzPct val="100000"/>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endParaRPr lang="de-DE" sz="3300" dirty="0">
              <a:latin typeface="Times New Roman" panose="02020603050405020304" pitchFamily="18" charset="0"/>
              <a:ea typeface="黑体" panose="02010609060101010101" pitchFamily="49" charset="-122"/>
            </a:endParaRPr>
          </a:p>
          <a:p>
            <a:pPr>
              <a:buSzPct val="100000"/>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b="1" dirty="0">
                <a:latin typeface="+mn-ea"/>
                <a:ea typeface="+mn-ea"/>
              </a:rPr>
              <a:t>随机选择两个点作为质心</a:t>
            </a:r>
            <a:r>
              <a:rPr lang="en-US" altLang="zh-CN" sz="2400" b="1" dirty="0">
                <a:latin typeface="+mn-ea"/>
                <a:ea typeface="+mn-ea"/>
              </a:rPr>
              <a:t>(K=2)</a:t>
            </a:r>
            <a:endParaRPr lang="de-DE" sz="2400" b="1" dirty="0">
              <a:latin typeface="+mn-ea"/>
              <a:ea typeface="+mn-ea"/>
            </a:endParaRPr>
          </a:p>
        </p:txBody>
      </p:sp>
      <p:sp>
        <p:nvSpPr>
          <p:cNvPr id="7" name="十字星 6"/>
          <p:cNvSpPr/>
          <p:nvPr/>
        </p:nvSpPr>
        <p:spPr>
          <a:xfrm>
            <a:off x="4588859" y="1807798"/>
            <a:ext cx="322728" cy="502369"/>
          </a:xfrm>
          <a:prstGeom prst="star4">
            <a:avLst/>
          </a:prstGeom>
          <a:solidFill>
            <a:srgbClr val="006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十字星 7"/>
          <p:cNvSpPr/>
          <p:nvPr/>
        </p:nvSpPr>
        <p:spPr>
          <a:xfrm>
            <a:off x="4588859" y="4164122"/>
            <a:ext cx="322728" cy="502369"/>
          </a:xfrm>
          <a:prstGeom prst="star4">
            <a:avLst/>
          </a:prstGeom>
          <a:solidFill>
            <a:srgbClr val="006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58148" y="1212036"/>
            <a:ext cx="8095891"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将每个点分配给离它最近的质心</a:t>
            </a:r>
            <a:r>
              <a:rPr lang="en-US" altLang="zh-CN" sz="2400" dirty="0">
                <a:solidFill>
                  <a:schemeClr val="tx1"/>
                </a:solidFill>
                <a:latin typeface="+mn-ea"/>
                <a:ea typeface="+mn-ea"/>
                <a:cs typeface="+mn-cs"/>
              </a:rPr>
              <a:t>(</a:t>
            </a:r>
            <a:r>
              <a:rPr lang="zh-CN" altLang="en-US" sz="2400" dirty="0">
                <a:solidFill>
                  <a:schemeClr val="tx1"/>
                </a:solidFill>
                <a:latin typeface="+mn-ea"/>
                <a:ea typeface="+mn-ea"/>
                <a:cs typeface="+mn-cs"/>
              </a:rPr>
              <a:t>第一次</a:t>
            </a:r>
            <a:r>
              <a:rPr lang="en-US" altLang="zh-CN" sz="2400" dirty="0">
                <a:solidFill>
                  <a:schemeClr val="tx1"/>
                </a:solidFill>
                <a:latin typeface="+mn-ea"/>
                <a:ea typeface="+mn-ea"/>
                <a:cs typeface="+mn-cs"/>
              </a:rPr>
              <a:t>)</a:t>
            </a:r>
            <a:endParaRPr lang="en-US" sz="2400" dirty="0">
              <a:solidFill>
                <a:schemeClr val="tx1"/>
              </a:solidFill>
              <a:latin typeface="+mn-ea"/>
              <a:ea typeface="+mn-ea"/>
              <a:cs typeface="+mn-cs"/>
            </a:endParaRPr>
          </a:p>
        </p:txBody>
      </p:sp>
      <p:pic>
        <p:nvPicPr>
          <p:cNvPr id="5" name="Picture 4" descr="1642.png"/>
          <p:cNvPicPr>
            <a:picLocks noChangeAspect="1"/>
          </p:cNvPicPr>
          <p:nvPr/>
        </p:nvPicPr>
        <p:blipFill>
          <a:blip r:embed="rId1" cstate="print"/>
          <a:stretch>
            <a:fillRect/>
          </a:stretch>
        </p:blipFill>
        <p:spPr>
          <a:xfrm>
            <a:off x="4072560" y="2056206"/>
            <a:ext cx="5380397" cy="422868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pic>
        <p:nvPicPr>
          <p:cNvPr id="9" name="Picture 3" descr="1643.png"/>
          <p:cNvPicPr>
            <a:picLocks noChangeAspect="1"/>
          </p:cNvPicPr>
          <p:nvPr/>
        </p:nvPicPr>
        <p:blipFill>
          <a:blip r:embed="rId1" cstate="print"/>
          <a:stretch>
            <a:fillRect/>
          </a:stretch>
        </p:blipFill>
        <p:spPr>
          <a:xfrm>
            <a:off x="3886141" y="1552413"/>
            <a:ext cx="5843377" cy="4577931"/>
          </a:xfrm>
          <a:prstGeom prst="rect">
            <a:avLst/>
          </a:prstGeom>
        </p:spPr>
      </p:pic>
      <p:sp>
        <p:nvSpPr>
          <p:cNvPr id="10" name="Rectangle 2"/>
          <p:cNvSpPr txBox="1">
            <a:spLocks noChangeArrowheads="1"/>
          </p:cNvSpPr>
          <p:nvPr/>
        </p:nvSpPr>
        <p:spPr bwMode="auto">
          <a:xfrm>
            <a:off x="858148" y="1343616"/>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分配后的簇</a:t>
            </a:r>
            <a:r>
              <a:rPr lang="en-US" altLang="zh-CN" sz="2400" dirty="0">
                <a:solidFill>
                  <a:schemeClr val="tx1"/>
                </a:solidFill>
                <a:latin typeface="+mn-ea"/>
                <a:ea typeface="+mn-ea"/>
                <a:cs typeface="+mn-cs"/>
              </a:rPr>
              <a:t>(</a:t>
            </a:r>
            <a:r>
              <a:rPr lang="zh-CN" altLang="en-US" sz="2400" dirty="0">
                <a:solidFill>
                  <a:schemeClr val="tx1"/>
                </a:solidFill>
                <a:latin typeface="+mn-ea"/>
                <a:ea typeface="+mn-ea"/>
                <a:cs typeface="+mn-cs"/>
              </a:rPr>
              <a:t>第一次</a:t>
            </a:r>
            <a:r>
              <a:rPr lang="en-US" altLang="zh-CN" sz="2400" dirty="0">
                <a:solidFill>
                  <a:schemeClr val="tx1"/>
                </a:solidFill>
                <a:latin typeface="+mn-ea"/>
                <a:ea typeface="+mn-ea"/>
                <a:cs typeface="+mn-cs"/>
              </a:rPr>
              <a:t>)</a:t>
            </a:r>
            <a:endParaRPr lang="en-US" sz="2400" dirty="0">
              <a:solidFill>
                <a:schemeClr val="tx1"/>
              </a:solidFill>
              <a:latin typeface="+mn-ea"/>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38200" y="1234820"/>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重新计算质心</a:t>
            </a:r>
            <a:endParaRPr lang="en-US" sz="2400" dirty="0">
              <a:solidFill>
                <a:schemeClr val="tx1"/>
              </a:solidFill>
              <a:latin typeface="+mn-ea"/>
              <a:ea typeface="+mn-ea"/>
              <a:cs typeface="+mn-cs"/>
            </a:endParaRPr>
          </a:p>
        </p:txBody>
      </p:sp>
      <p:pic>
        <p:nvPicPr>
          <p:cNvPr id="5" name="Picture 4" descr="1644.png"/>
          <p:cNvPicPr>
            <a:picLocks noChangeAspect="1"/>
          </p:cNvPicPr>
          <p:nvPr/>
        </p:nvPicPr>
        <p:blipFill>
          <a:blip r:embed="rId1" cstate="print"/>
          <a:stretch>
            <a:fillRect/>
          </a:stretch>
        </p:blipFill>
        <p:spPr>
          <a:xfrm>
            <a:off x="3684364" y="1727739"/>
            <a:ext cx="5829748" cy="45752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38200" y="1399439"/>
            <a:ext cx="7746521"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将点分配给离它最近的质心</a:t>
            </a:r>
            <a:r>
              <a:rPr lang="en-US" altLang="zh-CN" sz="2400" dirty="0">
                <a:solidFill>
                  <a:schemeClr val="tx1"/>
                </a:solidFill>
                <a:latin typeface="+mn-ea"/>
                <a:ea typeface="+mn-ea"/>
                <a:cs typeface="+mn-cs"/>
              </a:rPr>
              <a:t>(</a:t>
            </a:r>
            <a:r>
              <a:rPr lang="zh-CN" altLang="en-US" sz="2400" dirty="0">
                <a:solidFill>
                  <a:schemeClr val="tx1"/>
                </a:solidFill>
                <a:latin typeface="+mn-ea"/>
                <a:ea typeface="+mn-ea"/>
                <a:cs typeface="+mn-cs"/>
              </a:rPr>
              <a:t>第二次</a:t>
            </a:r>
            <a:r>
              <a:rPr lang="en-US" altLang="zh-CN" sz="2400" dirty="0">
                <a:solidFill>
                  <a:schemeClr val="tx1"/>
                </a:solidFill>
                <a:latin typeface="+mn-ea"/>
                <a:ea typeface="+mn-ea"/>
                <a:cs typeface="+mn-cs"/>
              </a:rPr>
              <a:t>)</a:t>
            </a:r>
            <a:endParaRPr lang="en-US" sz="2400" dirty="0">
              <a:solidFill>
                <a:schemeClr val="tx1"/>
              </a:solidFill>
              <a:latin typeface="+mn-ea"/>
              <a:ea typeface="+mn-ea"/>
              <a:cs typeface="+mn-cs"/>
            </a:endParaRPr>
          </a:p>
        </p:txBody>
      </p:sp>
      <p:pic>
        <p:nvPicPr>
          <p:cNvPr id="5" name="Picture 3" descr="1645.png"/>
          <p:cNvPicPr>
            <a:picLocks noChangeAspect="1"/>
          </p:cNvPicPr>
          <p:nvPr/>
        </p:nvPicPr>
        <p:blipFill>
          <a:blip r:embed="rId1" cstate="print"/>
          <a:stretch>
            <a:fillRect/>
          </a:stretch>
        </p:blipFill>
        <p:spPr>
          <a:xfrm>
            <a:off x="4172553" y="2114820"/>
            <a:ext cx="5406380" cy="42859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58148" y="1216917"/>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重新分配的结果</a:t>
            </a:r>
            <a:endParaRPr lang="en-US" sz="2400" dirty="0">
              <a:solidFill>
                <a:schemeClr val="tx1"/>
              </a:solidFill>
              <a:latin typeface="+mn-ea"/>
              <a:ea typeface="+mn-ea"/>
              <a:cs typeface="+mn-cs"/>
            </a:endParaRPr>
          </a:p>
        </p:txBody>
      </p:sp>
      <p:pic>
        <p:nvPicPr>
          <p:cNvPr id="5" name="Picture 4" descr="1646.png"/>
          <p:cNvPicPr>
            <a:picLocks noChangeAspect="1"/>
          </p:cNvPicPr>
          <p:nvPr/>
        </p:nvPicPr>
        <p:blipFill>
          <a:blip r:embed="rId1" cstate="print"/>
          <a:stretch>
            <a:fillRect/>
          </a:stretch>
        </p:blipFill>
        <p:spPr>
          <a:xfrm>
            <a:off x="3462525" y="1567269"/>
            <a:ext cx="5712546" cy="46403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目录页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9218"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a:t>
            </a:r>
            <a:r>
              <a:rPr lang="zh-CN" altLang="en-US" sz="2800" dirty="0">
                <a:solidFill>
                  <a:srgbClr val="595959"/>
                </a:solidFill>
                <a:latin typeface="Impact" panose="020B0806030902050204" pitchFamily="34" charset="0"/>
                <a:ea typeface="微软雅黑" panose="020B0503020204020204" pitchFamily="34" charset="-122"/>
              </a:rPr>
              <a:t>概述</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K</a:t>
            </a:r>
            <a:r>
              <a:rPr lang="zh-CN" altLang="en-US" sz="2800" dirty="0">
                <a:solidFill>
                  <a:srgbClr val="595959"/>
                </a:solidFill>
                <a:latin typeface="Impact" panose="020B0806030902050204" pitchFamily="34" charset="0"/>
                <a:ea typeface="微软雅黑" panose="020B0503020204020204" pitchFamily="34" charset="-122"/>
              </a:rPr>
              <a:t>均值</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DBSCAN</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zh-CN" altLang="en-US" sz="2800" dirty="0">
                <a:solidFill>
                  <a:srgbClr val="595959"/>
                </a:solidFill>
                <a:latin typeface="Impact" panose="020B0806030902050204" pitchFamily="34" charset="0"/>
                <a:ea typeface="微软雅黑" panose="020B0503020204020204" pitchFamily="34" charset="-122"/>
              </a:rPr>
              <a:t>簇评估</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58148" y="1127255"/>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重新计算质心</a:t>
            </a:r>
            <a:endParaRPr lang="en-US" sz="2400" dirty="0">
              <a:solidFill>
                <a:schemeClr val="tx1"/>
              </a:solidFill>
              <a:latin typeface="+mn-ea"/>
              <a:ea typeface="+mn-ea"/>
              <a:cs typeface="+mn-cs"/>
            </a:endParaRPr>
          </a:p>
        </p:txBody>
      </p:sp>
      <p:pic>
        <p:nvPicPr>
          <p:cNvPr id="5" name="Picture 3" descr="1647.png"/>
          <p:cNvPicPr>
            <a:picLocks noChangeAspect="1"/>
          </p:cNvPicPr>
          <p:nvPr/>
        </p:nvPicPr>
        <p:blipFill>
          <a:blip r:embed="rId1" cstate="print"/>
          <a:stretch>
            <a:fillRect/>
          </a:stretch>
        </p:blipFill>
        <p:spPr>
          <a:xfrm>
            <a:off x="3708740" y="1415876"/>
            <a:ext cx="5714902" cy="467583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58148" y="1189589"/>
            <a:ext cx="64294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再重新分配</a:t>
            </a:r>
            <a:r>
              <a:rPr lang="en-US" altLang="zh-CN" sz="2400" dirty="0">
                <a:solidFill>
                  <a:schemeClr val="tx1"/>
                </a:solidFill>
                <a:latin typeface="+mn-ea"/>
                <a:ea typeface="+mn-ea"/>
                <a:cs typeface="+mn-cs"/>
              </a:rPr>
              <a:t>(</a:t>
            </a:r>
            <a:r>
              <a:rPr lang="zh-CN" altLang="en-US" sz="2400" dirty="0">
                <a:solidFill>
                  <a:schemeClr val="tx1"/>
                </a:solidFill>
                <a:latin typeface="+mn-ea"/>
                <a:ea typeface="+mn-ea"/>
                <a:cs typeface="+mn-cs"/>
              </a:rPr>
              <a:t>第三次</a:t>
            </a:r>
            <a:r>
              <a:rPr lang="en-US" altLang="zh-CN" sz="2400" dirty="0">
                <a:solidFill>
                  <a:schemeClr val="tx1"/>
                </a:solidFill>
                <a:latin typeface="+mn-ea"/>
                <a:ea typeface="+mn-ea"/>
                <a:cs typeface="+mn-cs"/>
              </a:rPr>
              <a:t>)</a:t>
            </a:r>
            <a:endParaRPr lang="en-US" sz="2400" dirty="0">
              <a:solidFill>
                <a:schemeClr val="tx1"/>
              </a:solidFill>
              <a:latin typeface="+mn-ea"/>
              <a:ea typeface="+mn-ea"/>
              <a:cs typeface="+mn-cs"/>
            </a:endParaRPr>
          </a:p>
        </p:txBody>
      </p:sp>
      <p:pic>
        <p:nvPicPr>
          <p:cNvPr id="5" name="Picture 4" descr="1648.png"/>
          <p:cNvPicPr>
            <a:picLocks noChangeAspect="1"/>
          </p:cNvPicPr>
          <p:nvPr/>
        </p:nvPicPr>
        <p:blipFill>
          <a:blip r:embed="rId1" cstate="print"/>
          <a:stretch>
            <a:fillRect/>
          </a:stretch>
        </p:blipFill>
        <p:spPr>
          <a:xfrm>
            <a:off x="3883826" y="1506028"/>
            <a:ext cx="6182893" cy="479174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38200" y="1206311"/>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分配结果</a:t>
            </a:r>
            <a:endParaRPr lang="en-US" sz="2400" dirty="0">
              <a:solidFill>
                <a:schemeClr val="tx1"/>
              </a:solidFill>
              <a:latin typeface="+mn-ea"/>
              <a:ea typeface="+mn-ea"/>
              <a:cs typeface="+mn-cs"/>
            </a:endParaRPr>
          </a:p>
        </p:txBody>
      </p:sp>
      <p:pic>
        <p:nvPicPr>
          <p:cNvPr id="5" name="Picture 4" descr="1649.png"/>
          <p:cNvPicPr>
            <a:picLocks noChangeAspect="1"/>
          </p:cNvPicPr>
          <p:nvPr/>
        </p:nvPicPr>
        <p:blipFill>
          <a:blip r:embed="rId1" cstate="print"/>
          <a:stretch>
            <a:fillRect/>
          </a:stretch>
        </p:blipFill>
        <p:spPr>
          <a:xfrm>
            <a:off x="3506004" y="1591175"/>
            <a:ext cx="5863880" cy="459068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52118" y="1130633"/>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重新计算质心</a:t>
            </a:r>
            <a:endParaRPr lang="en-US" sz="2400" dirty="0">
              <a:solidFill>
                <a:schemeClr val="tx1"/>
              </a:solidFill>
              <a:latin typeface="+mn-ea"/>
              <a:ea typeface="+mn-ea"/>
              <a:cs typeface="+mn-cs"/>
            </a:endParaRPr>
          </a:p>
        </p:txBody>
      </p:sp>
      <p:pic>
        <p:nvPicPr>
          <p:cNvPr id="5" name="Picture 3" descr="1650.png"/>
          <p:cNvPicPr>
            <a:picLocks noChangeAspect="1"/>
          </p:cNvPicPr>
          <p:nvPr/>
        </p:nvPicPr>
        <p:blipFill>
          <a:blip r:embed="rId1" cstate="print"/>
          <a:stretch>
            <a:fillRect/>
          </a:stretch>
        </p:blipFill>
        <p:spPr>
          <a:xfrm>
            <a:off x="3782983" y="1610517"/>
            <a:ext cx="6152756" cy="473876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38200" y="1198448"/>
            <a:ext cx="64294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再重新分配</a:t>
            </a:r>
            <a:r>
              <a:rPr lang="en-US" altLang="zh-CN" sz="2400" dirty="0">
                <a:solidFill>
                  <a:schemeClr val="tx1"/>
                </a:solidFill>
                <a:latin typeface="+mn-ea"/>
                <a:ea typeface="+mn-ea"/>
                <a:cs typeface="+mn-cs"/>
              </a:rPr>
              <a:t>(</a:t>
            </a:r>
            <a:r>
              <a:rPr lang="zh-CN" altLang="en-US" sz="2400" dirty="0">
                <a:solidFill>
                  <a:schemeClr val="tx1"/>
                </a:solidFill>
                <a:latin typeface="+mn-ea"/>
                <a:ea typeface="+mn-ea"/>
                <a:cs typeface="+mn-cs"/>
              </a:rPr>
              <a:t>第四次</a:t>
            </a:r>
            <a:r>
              <a:rPr lang="en-US" altLang="zh-CN" sz="2400" dirty="0">
                <a:solidFill>
                  <a:schemeClr val="tx1"/>
                </a:solidFill>
                <a:latin typeface="+mn-ea"/>
                <a:ea typeface="+mn-ea"/>
                <a:cs typeface="+mn-cs"/>
              </a:rPr>
              <a:t>)</a:t>
            </a:r>
            <a:endParaRPr lang="en-US" sz="2400" dirty="0">
              <a:solidFill>
                <a:schemeClr val="tx1"/>
              </a:solidFill>
              <a:latin typeface="+mn-ea"/>
              <a:ea typeface="+mn-ea"/>
              <a:cs typeface="+mn-cs"/>
            </a:endParaRPr>
          </a:p>
        </p:txBody>
      </p:sp>
      <p:pic>
        <p:nvPicPr>
          <p:cNvPr id="5" name="Picture 3" descr="1651.png"/>
          <p:cNvPicPr>
            <a:picLocks noChangeAspect="1"/>
          </p:cNvPicPr>
          <p:nvPr/>
        </p:nvPicPr>
        <p:blipFill>
          <a:blip r:embed="rId1" cstate="print"/>
          <a:stretch>
            <a:fillRect/>
          </a:stretch>
        </p:blipFill>
        <p:spPr>
          <a:xfrm>
            <a:off x="4052909" y="1934569"/>
            <a:ext cx="5675923" cy="449198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58148" y="1291554"/>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分配结果</a:t>
            </a:r>
            <a:endParaRPr lang="en-US" sz="2400" dirty="0">
              <a:solidFill>
                <a:schemeClr val="tx1"/>
              </a:solidFill>
              <a:latin typeface="+mn-ea"/>
              <a:ea typeface="+mn-ea"/>
              <a:cs typeface="+mn-cs"/>
            </a:endParaRPr>
          </a:p>
        </p:txBody>
      </p:sp>
      <p:pic>
        <p:nvPicPr>
          <p:cNvPr id="5" name="Picture 3" descr="1652.png"/>
          <p:cNvPicPr>
            <a:picLocks noChangeAspect="1"/>
          </p:cNvPicPr>
          <p:nvPr/>
        </p:nvPicPr>
        <p:blipFill>
          <a:blip r:embed="rId1" cstate="print"/>
          <a:stretch>
            <a:fillRect/>
          </a:stretch>
        </p:blipFill>
        <p:spPr>
          <a:xfrm>
            <a:off x="4040979" y="1790019"/>
            <a:ext cx="5595824" cy="450774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38200" y="1109221"/>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重新计算质心</a:t>
            </a:r>
            <a:endParaRPr lang="en-US" sz="2400" dirty="0">
              <a:solidFill>
                <a:schemeClr val="tx1"/>
              </a:solidFill>
              <a:latin typeface="+mn-ea"/>
              <a:ea typeface="+mn-ea"/>
              <a:cs typeface="+mn-cs"/>
            </a:endParaRPr>
          </a:p>
        </p:txBody>
      </p:sp>
      <p:pic>
        <p:nvPicPr>
          <p:cNvPr id="5" name="Picture 4" descr="1653.png"/>
          <p:cNvPicPr>
            <a:picLocks noChangeAspect="1"/>
          </p:cNvPicPr>
          <p:nvPr/>
        </p:nvPicPr>
        <p:blipFill>
          <a:blip r:embed="rId1" cstate="print"/>
          <a:stretch>
            <a:fillRect/>
          </a:stretch>
        </p:blipFill>
        <p:spPr>
          <a:xfrm>
            <a:off x="3769027" y="1602140"/>
            <a:ext cx="5973766" cy="48501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58148" y="1127045"/>
            <a:ext cx="64294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重新分配</a:t>
            </a:r>
            <a:r>
              <a:rPr lang="en-US" altLang="zh-CN" sz="2400" dirty="0">
                <a:solidFill>
                  <a:schemeClr val="tx1"/>
                </a:solidFill>
                <a:latin typeface="+mn-ea"/>
                <a:ea typeface="+mn-ea"/>
                <a:cs typeface="+mn-cs"/>
              </a:rPr>
              <a:t>(</a:t>
            </a:r>
            <a:r>
              <a:rPr lang="zh-CN" altLang="en-US" sz="2400" dirty="0">
                <a:solidFill>
                  <a:schemeClr val="tx1"/>
                </a:solidFill>
                <a:latin typeface="+mn-ea"/>
                <a:ea typeface="+mn-ea"/>
                <a:cs typeface="+mn-cs"/>
              </a:rPr>
              <a:t>第五次</a:t>
            </a:r>
            <a:r>
              <a:rPr lang="en-US" altLang="zh-CN" sz="2400" dirty="0">
                <a:solidFill>
                  <a:schemeClr val="tx1"/>
                </a:solidFill>
                <a:latin typeface="+mn-ea"/>
                <a:ea typeface="+mn-ea"/>
                <a:cs typeface="+mn-cs"/>
              </a:rPr>
              <a:t>)</a:t>
            </a:r>
            <a:endParaRPr lang="en-US" sz="2400" dirty="0">
              <a:solidFill>
                <a:schemeClr val="tx1"/>
              </a:solidFill>
              <a:latin typeface="+mn-ea"/>
              <a:ea typeface="+mn-ea"/>
              <a:cs typeface="+mn-cs"/>
            </a:endParaRPr>
          </a:p>
        </p:txBody>
      </p:sp>
      <p:pic>
        <p:nvPicPr>
          <p:cNvPr id="5" name="Picture 3" descr="1654.png"/>
          <p:cNvPicPr>
            <a:picLocks noChangeAspect="1"/>
          </p:cNvPicPr>
          <p:nvPr/>
        </p:nvPicPr>
        <p:blipFill>
          <a:blip r:embed="rId1" cstate="print"/>
          <a:stretch>
            <a:fillRect/>
          </a:stretch>
        </p:blipFill>
        <p:spPr>
          <a:xfrm>
            <a:off x="3528897" y="1415875"/>
            <a:ext cx="6070169" cy="48561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38200" y="1097552"/>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分配结果</a:t>
            </a:r>
            <a:endParaRPr lang="en-US" sz="2400" dirty="0">
              <a:solidFill>
                <a:schemeClr val="tx1"/>
              </a:solidFill>
              <a:latin typeface="+mn-ea"/>
              <a:ea typeface="+mn-ea"/>
              <a:cs typeface="+mn-cs"/>
            </a:endParaRPr>
          </a:p>
        </p:txBody>
      </p:sp>
      <p:pic>
        <p:nvPicPr>
          <p:cNvPr id="5" name="Picture 4" descr="1655.png"/>
          <p:cNvPicPr>
            <a:picLocks noChangeAspect="1"/>
          </p:cNvPicPr>
          <p:nvPr/>
        </p:nvPicPr>
        <p:blipFill>
          <a:blip r:embed="rId1" cstate="print"/>
          <a:stretch>
            <a:fillRect/>
          </a:stretch>
        </p:blipFill>
        <p:spPr>
          <a:xfrm>
            <a:off x="2806924" y="1590470"/>
            <a:ext cx="6118884" cy="481032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38200" y="1097552"/>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重新计算质心</a:t>
            </a:r>
            <a:endParaRPr lang="en-US" sz="2400" dirty="0">
              <a:solidFill>
                <a:schemeClr val="tx1"/>
              </a:solidFill>
              <a:latin typeface="+mn-ea"/>
              <a:ea typeface="+mn-ea"/>
              <a:cs typeface="+mn-cs"/>
            </a:endParaRPr>
          </a:p>
        </p:txBody>
      </p:sp>
      <p:pic>
        <p:nvPicPr>
          <p:cNvPr id="5" name="Picture 3" descr="1656.png"/>
          <p:cNvPicPr>
            <a:picLocks noChangeAspect="1"/>
          </p:cNvPicPr>
          <p:nvPr/>
        </p:nvPicPr>
        <p:blipFill>
          <a:blip r:embed="rId1" cstate="print"/>
          <a:stretch>
            <a:fillRect/>
          </a:stretch>
        </p:blipFill>
        <p:spPr>
          <a:xfrm>
            <a:off x="3572773" y="1526075"/>
            <a:ext cx="6052930" cy="47201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1550988"/>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01    </a:t>
            </a:r>
            <a:r>
              <a:rPr lang="zh-CN" altLang="en-US" sz="2800" dirty="0">
                <a:solidFill>
                  <a:schemeClr val="bg1"/>
                </a:solidFill>
                <a:latin typeface="Impact" panose="020B0806030902050204" pitchFamily="34" charset="0"/>
                <a:ea typeface="微软雅黑" panose="020B0503020204020204" pitchFamily="34" charset="-122"/>
              </a:rPr>
              <a:t>概述</a:t>
            </a:r>
            <a:endParaRPr lang="zh-CN" altLang="en-US" sz="2800" dirty="0">
              <a:solidFill>
                <a:schemeClr val="bg1"/>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K</a:t>
            </a:r>
            <a:r>
              <a:rPr lang="zh-CN" altLang="en-US" sz="2800" dirty="0">
                <a:solidFill>
                  <a:srgbClr val="595959"/>
                </a:solidFill>
                <a:latin typeface="Impact" panose="020B0806030902050204" pitchFamily="34" charset="0"/>
                <a:ea typeface="微软雅黑" panose="020B0503020204020204" pitchFamily="34" charset="-122"/>
              </a:rPr>
              <a:t>均值</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DBSCAN</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zh-CN" altLang="en-US" sz="2800" dirty="0">
                <a:solidFill>
                  <a:srgbClr val="595959"/>
                </a:solidFill>
                <a:latin typeface="Impact" panose="020B0806030902050204" pitchFamily="34" charset="0"/>
                <a:ea typeface="微软雅黑" panose="020B0503020204020204" pitchFamily="34" charset="-122"/>
              </a:rPr>
              <a:t>簇评估</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38200" y="1222473"/>
            <a:ext cx="64294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重新分配</a:t>
            </a:r>
            <a:r>
              <a:rPr lang="en-US" altLang="zh-CN" sz="2400" dirty="0">
                <a:solidFill>
                  <a:schemeClr val="tx1"/>
                </a:solidFill>
                <a:latin typeface="+mn-ea"/>
                <a:ea typeface="+mn-ea"/>
                <a:cs typeface="+mn-cs"/>
              </a:rPr>
              <a:t>(</a:t>
            </a:r>
            <a:r>
              <a:rPr lang="zh-CN" altLang="en-US" sz="2400" dirty="0">
                <a:solidFill>
                  <a:schemeClr val="tx1"/>
                </a:solidFill>
                <a:latin typeface="+mn-ea"/>
                <a:ea typeface="+mn-ea"/>
                <a:cs typeface="+mn-cs"/>
              </a:rPr>
              <a:t>第六次</a:t>
            </a:r>
            <a:r>
              <a:rPr lang="en-US" altLang="zh-CN" sz="2400" dirty="0">
                <a:solidFill>
                  <a:schemeClr val="tx1"/>
                </a:solidFill>
                <a:latin typeface="+mn-ea"/>
                <a:ea typeface="+mn-ea"/>
                <a:cs typeface="+mn-cs"/>
              </a:rPr>
              <a:t>)</a:t>
            </a:r>
            <a:endParaRPr lang="en-US" sz="2400" dirty="0">
              <a:solidFill>
                <a:schemeClr val="tx1"/>
              </a:solidFill>
              <a:latin typeface="+mn-ea"/>
              <a:ea typeface="+mn-ea"/>
              <a:cs typeface="+mn-cs"/>
            </a:endParaRPr>
          </a:p>
        </p:txBody>
      </p:sp>
      <p:pic>
        <p:nvPicPr>
          <p:cNvPr id="5" name="Picture 4" descr="1657.png"/>
          <p:cNvPicPr>
            <a:picLocks noChangeAspect="1"/>
          </p:cNvPicPr>
          <p:nvPr/>
        </p:nvPicPr>
        <p:blipFill>
          <a:blip r:embed="rId1" cstate="print"/>
          <a:stretch>
            <a:fillRect/>
          </a:stretch>
        </p:blipFill>
        <p:spPr>
          <a:xfrm>
            <a:off x="3614782" y="1520165"/>
            <a:ext cx="6351827" cy="486775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58148" y="1154044"/>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分配结果</a:t>
            </a:r>
            <a:endParaRPr lang="en-US" sz="2400" dirty="0">
              <a:solidFill>
                <a:schemeClr val="tx1"/>
              </a:solidFill>
              <a:latin typeface="+mn-ea"/>
              <a:ea typeface="+mn-ea"/>
              <a:cs typeface="+mn-cs"/>
            </a:endParaRPr>
          </a:p>
        </p:txBody>
      </p:sp>
      <p:pic>
        <p:nvPicPr>
          <p:cNvPr id="5" name="Picture 3" descr="1658.png"/>
          <p:cNvPicPr>
            <a:picLocks noChangeAspect="1"/>
          </p:cNvPicPr>
          <p:nvPr/>
        </p:nvPicPr>
        <p:blipFill>
          <a:blip r:embed="rId1" cstate="print"/>
          <a:stretch>
            <a:fillRect/>
          </a:stretch>
        </p:blipFill>
        <p:spPr>
          <a:xfrm>
            <a:off x="3799267" y="1668069"/>
            <a:ext cx="5938875" cy="470697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744543" y="1411606"/>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重新计算质心</a:t>
            </a:r>
            <a:endParaRPr lang="en-US" sz="2400" dirty="0">
              <a:solidFill>
                <a:schemeClr val="tx1"/>
              </a:solidFill>
              <a:latin typeface="+mn-ea"/>
              <a:ea typeface="+mn-ea"/>
              <a:cs typeface="+mn-cs"/>
            </a:endParaRPr>
          </a:p>
        </p:txBody>
      </p:sp>
      <p:pic>
        <p:nvPicPr>
          <p:cNvPr id="5" name="Picture 4" descr="1659.png"/>
          <p:cNvPicPr>
            <a:picLocks noChangeAspect="1"/>
          </p:cNvPicPr>
          <p:nvPr/>
        </p:nvPicPr>
        <p:blipFill>
          <a:blip r:embed="rId1" cstate="print"/>
          <a:stretch>
            <a:fillRect/>
          </a:stretch>
        </p:blipFill>
        <p:spPr>
          <a:xfrm>
            <a:off x="3984506" y="1905265"/>
            <a:ext cx="5790492" cy="44311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58148" y="1221590"/>
            <a:ext cx="64294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重新分配</a:t>
            </a:r>
            <a:r>
              <a:rPr lang="en-US" altLang="zh-CN" sz="2400" dirty="0">
                <a:solidFill>
                  <a:schemeClr val="tx1"/>
                </a:solidFill>
                <a:latin typeface="+mn-ea"/>
                <a:ea typeface="+mn-ea"/>
                <a:cs typeface="+mn-cs"/>
              </a:rPr>
              <a:t>(</a:t>
            </a:r>
            <a:r>
              <a:rPr lang="zh-CN" altLang="en-US" sz="2400" dirty="0">
                <a:solidFill>
                  <a:schemeClr val="tx1"/>
                </a:solidFill>
                <a:latin typeface="+mn-ea"/>
                <a:ea typeface="+mn-ea"/>
                <a:cs typeface="+mn-cs"/>
              </a:rPr>
              <a:t>第七次</a:t>
            </a:r>
            <a:r>
              <a:rPr lang="en-US" altLang="zh-CN" sz="2400" dirty="0">
                <a:solidFill>
                  <a:schemeClr val="tx1"/>
                </a:solidFill>
                <a:latin typeface="+mn-ea"/>
                <a:ea typeface="+mn-ea"/>
                <a:cs typeface="+mn-cs"/>
              </a:rPr>
              <a:t>)</a:t>
            </a:r>
            <a:endParaRPr lang="en-US" sz="2400" dirty="0">
              <a:solidFill>
                <a:schemeClr val="tx1"/>
              </a:solidFill>
              <a:latin typeface="+mn-ea"/>
              <a:ea typeface="+mn-ea"/>
              <a:cs typeface="+mn-cs"/>
            </a:endParaRPr>
          </a:p>
        </p:txBody>
      </p:sp>
      <p:pic>
        <p:nvPicPr>
          <p:cNvPr id="5" name="Picture 3" descr="1660.png"/>
          <p:cNvPicPr>
            <a:picLocks noChangeAspect="1"/>
          </p:cNvPicPr>
          <p:nvPr/>
        </p:nvPicPr>
        <p:blipFill>
          <a:blip r:embed="rId1" cstate="print"/>
          <a:stretch>
            <a:fillRect/>
          </a:stretch>
        </p:blipFill>
        <p:spPr>
          <a:xfrm>
            <a:off x="3753007" y="1825364"/>
            <a:ext cx="5692461" cy="457204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5" name="Rectangle 2"/>
          <p:cNvSpPr txBox="1">
            <a:spLocks noChangeArrowheads="1"/>
          </p:cNvSpPr>
          <p:nvPr/>
        </p:nvSpPr>
        <p:spPr bwMode="auto">
          <a:xfrm>
            <a:off x="838200" y="1153625"/>
            <a:ext cx="62996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分配结果</a:t>
            </a:r>
            <a:endParaRPr lang="en-US" sz="2400" dirty="0">
              <a:solidFill>
                <a:schemeClr val="tx1"/>
              </a:solidFill>
              <a:latin typeface="+mn-ea"/>
              <a:ea typeface="+mn-ea"/>
              <a:cs typeface="+mn-cs"/>
            </a:endParaRPr>
          </a:p>
        </p:txBody>
      </p:sp>
      <p:pic>
        <p:nvPicPr>
          <p:cNvPr id="6" name="Picture 3" descr="1661.png"/>
          <p:cNvPicPr>
            <a:picLocks noChangeAspect="1"/>
          </p:cNvPicPr>
          <p:nvPr/>
        </p:nvPicPr>
        <p:blipFill>
          <a:blip r:embed="rId1" cstate="print"/>
          <a:stretch>
            <a:fillRect/>
          </a:stretch>
        </p:blipFill>
        <p:spPr>
          <a:xfrm>
            <a:off x="3797840" y="2003723"/>
            <a:ext cx="5412121" cy="434285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5" name="Rectangle 2"/>
          <p:cNvSpPr txBox="1">
            <a:spLocks noChangeArrowheads="1"/>
          </p:cNvSpPr>
          <p:nvPr/>
        </p:nvSpPr>
        <p:spPr bwMode="auto">
          <a:xfrm>
            <a:off x="858148" y="1322992"/>
            <a:ext cx="651391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重新计算质心</a:t>
            </a:r>
            <a:endParaRPr lang="en-US" sz="2400" dirty="0">
              <a:solidFill>
                <a:schemeClr val="tx1"/>
              </a:solidFill>
              <a:latin typeface="+mn-ea"/>
              <a:ea typeface="+mn-ea"/>
              <a:cs typeface="+mn-cs"/>
            </a:endParaRPr>
          </a:p>
        </p:txBody>
      </p:sp>
      <p:pic>
        <p:nvPicPr>
          <p:cNvPr id="6" name="Picture 4" descr="1662.png"/>
          <p:cNvPicPr>
            <a:picLocks noChangeAspect="1"/>
          </p:cNvPicPr>
          <p:nvPr/>
        </p:nvPicPr>
        <p:blipFill>
          <a:blip r:embed="rId1" cstate="print"/>
          <a:stretch>
            <a:fillRect/>
          </a:stretch>
        </p:blipFill>
        <p:spPr>
          <a:xfrm>
            <a:off x="4004326" y="2141403"/>
            <a:ext cx="5447978" cy="42722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k均值算法步骤</a:t>
            </a:r>
            <a:endParaRPr lang="zh-CN" altLang="en-US"/>
          </a:p>
        </p:txBody>
      </p:sp>
      <p:sp>
        <p:nvSpPr>
          <p:cNvPr id="2" name="Rectangle 2"/>
          <p:cNvSpPr txBox="1">
            <a:spLocks noChangeArrowheads="1"/>
          </p:cNvSpPr>
          <p:nvPr/>
        </p:nvSpPr>
        <p:spPr bwMode="auto">
          <a:xfrm>
            <a:off x="838200" y="1097552"/>
            <a:ext cx="642942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l" rtl="0" eaLnBrk="0" fontAlgn="base" hangingPunct="0">
              <a:lnSpc>
                <a:spcPct val="90000"/>
              </a:lnSpc>
              <a:spcBef>
                <a:spcPct val="0"/>
              </a:spcBef>
              <a:spcAft>
                <a:spcPct val="0"/>
              </a:spcAft>
              <a:defRPr sz="3600" b="1" kern="1200">
                <a:solidFill>
                  <a:srgbClr val="177DFF"/>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a:lstStyle>
          <a:p>
            <a:pPr>
              <a:tabLst>
                <a:tab pos="0" algn="l"/>
                <a:tab pos="335280" algn="l"/>
                <a:tab pos="672465" algn="l"/>
                <a:tab pos="1009650" algn="l"/>
                <a:tab pos="1346200" algn="l"/>
                <a:tab pos="1683385" algn="l"/>
                <a:tab pos="2019935" algn="l"/>
                <a:tab pos="2357120" algn="l"/>
                <a:tab pos="2694305" algn="l"/>
                <a:tab pos="3030855" algn="l"/>
                <a:tab pos="3368040" algn="l"/>
                <a:tab pos="3705225" algn="l"/>
                <a:tab pos="4041775" algn="l"/>
                <a:tab pos="4378960" algn="l"/>
                <a:tab pos="4715510" algn="l"/>
                <a:tab pos="5052695" algn="l"/>
                <a:tab pos="5389880" algn="l"/>
                <a:tab pos="5726430" algn="l"/>
                <a:tab pos="6063615" algn="l"/>
                <a:tab pos="6400800" algn="l"/>
                <a:tab pos="6737350" algn="l"/>
              </a:tabLst>
            </a:pPr>
            <a:r>
              <a:rPr lang="zh-CN" altLang="en-US" sz="2400" dirty="0">
                <a:solidFill>
                  <a:schemeClr val="tx1"/>
                </a:solidFill>
                <a:latin typeface="+mn-ea"/>
                <a:ea typeface="+mn-ea"/>
                <a:cs typeface="+mn-cs"/>
              </a:rPr>
              <a:t>质心和分配结果最终收敛</a:t>
            </a:r>
            <a:endParaRPr lang="en-US" sz="2400" dirty="0">
              <a:solidFill>
                <a:schemeClr val="tx1"/>
              </a:solidFill>
              <a:latin typeface="+mn-ea"/>
              <a:ea typeface="+mn-ea"/>
              <a:cs typeface="+mn-cs"/>
            </a:endParaRPr>
          </a:p>
        </p:txBody>
      </p:sp>
      <p:pic>
        <p:nvPicPr>
          <p:cNvPr id="5" name="Picture 3" descr="1663.png"/>
          <p:cNvPicPr>
            <a:picLocks noChangeAspect="1"/>
          </p:cNvPicPr>
          <p:nvPr/>
        </p:nvPicPr>
        <p:blipFill>
          <a:blip r:embed="rId1" cstate="print"/>
          <a:stretch>
            <a:fillRect/>
          </a:stretch>
        </p:blipFill>
        <p:spPr>
          <a:xfrm>
            <a:off x="3739533" y="1859192"/>
            <a:ext cx="5556565" cy="443857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l">
              <a:buClrTx/>
              <a:buSzTx/>
              <a:buFontTx/>
            </a:pPr>
            <a:r>
              <a:rPr lang="zh-CN" altLang="en-US" dirty="0">
                <a:solidFill>
                  <a:srgbClr val="1353A2"/>
                </a:solidFill>
                <a:cs typeface="+mn-cs"/>
              </a:rPr>
              <a:t>课堂小测</a:t>
            </a:r>
            <a:endParaRPr lang="zh-CN" altLang="en-US" dirty="0">
              <a:solidFill>
                <a:srgbClr val="1353A2"/>
              </a:solidFill>
              <a:cs typeface="+mn-cs"/>
            </a:endParaRPr>
          </a:p>
        </p:txBody>
      </p:sp>
      <p:sp>
        <p:nvSpPr>
          <p:cNvPr id="6" name="Rectangle 3"/>
          <p:cNvSpPr>
            <a:spLocks noGrp="1" noRot="1" noChangeAspect="1"/>
          </p:cNvSpPr>
          <p:nvPr/>
        </p:nvSpPr>
        <p:spPr>
          <a:xfrm>
            <a:off x="516834" y="1471861"/>
            <a:ext cx="11290853" cy="4411663"/>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eaLnBrk="1" fontAlgn="base" hangingPunct="1">
              <a:buNone/>
            </a:pPr>
            <a:r>
              <a:rPr lang="en-US" altLang="zh-CN" sz="2400" b="1" noProof="1">
                <a:latin typeface="+mn-ea"/>
              </a:rPr>
              <a:t>【</a:t>
            </a:r>
            <a:r>
              <a:rPr lang="zh-CN" altLang="en-US" sz="2400" b="1" noProof="1">
                <a:latin typeface="+mn-ea"/>
              </a:rPr>
              <a:t>例</a:t>
            </a:r>
            <a:r>
              <a:rPr lang="en-US" altLang="zh-CN" sz="2400" b="1" noProof="1">
                <a:latin typeface="+mn-ea"/>
              </a:rPr>
              <a:t>】</a:t>
            </a:r>
            <a:r>
              <a:rPr lang="zh-CN" altLang="en-US" sz="2400" b="1" noProof="1">
                <a:latin typeface="+mn-ea"/>
              </a:rPr>
              <a:t>假定我们对</a:t>
            </a:r>
            <a:r>
              <a:rPr lang="en-US" altLang="zh-CN" sz="2400" b="1" noProof="1">
                <a:latin typeface="+mn-ea"/>
              </a:rPr>
              <a:t>A</a:t>
            </a:r>
            <a:r>
              <a:rPr lang="zh-CN" altLang="en-US" sz="2400" b="1" noProof="1">
                <a:latin typeface="+mn-ea"/>
              </a:rPr>
              <a:t>、</a:t>
            </a:r>
            <a:r>
              <a:rPr lang="en-US" altLang="zh-CN" sz="2400" b="1" noProof="1">
                <a:latin typeface="+mn-ea"/>
              </a:rPr>
              <a:t>B</a:t>
            </a:r>
            <a:r>
              <a:rPr lang="zh-CN" altLang="en-US" sz="2400" b="1" noProof="1">
                <a:latin typeface="+mn-ea"/>
              </a:rPr>
              <a:t>、</a:t>
            </a:r>
            <a:r>
              <a:rPr lang="en-US" altLang="zh-CN" sz="2400" b="1" noProof="1">
                <a:latin typeface="+mn-ea"/>
              </a:rPr>
              <a:t>C</a:t>
            </a:r>
            <a:r>
              <a:rPr lang="zh-CN" altLang="en-US" sz="2400" b="1" noProof="1">
                <a:latin typeface="+mn-ea"/>
              </a:rPr>
              <a:t>、</a:t>
            </a:r>
            <a:r>
              <a:rPr lang="en-US" altLang="zh-CN" sz="2400" b="1" noProof="1">
                <a:latin typeface="+mn-ea"/>
              </a:rPr>
              <a:t>D</a:t>
            </a:r>
            <a:r>
              <a:rPr lang="zh-CN" altLang="en-US" sz="2400" b="1" noProof="1">
                <a:latin typeface="+mn-ea"/>
              </a:rPr>
              <a:t>四个样品分别测量两个变量得到结果见表</a:t>
            </a:r>
            <a:r>
              <a:rPr lang="zh-CN" altLang="en-US" sz="2400" b="1" noProof="1" smtClean="0">
                <a:latin typeface="+mn-ea"/>
              </a:rPr>
              <a:t>。</a:t>
            </a:r>
            <a:endParaRPr lang="zh-CN" altLang="en-US" sz="2400" b="0" strike="noStrike" noProof="1">
              <a:solidFill>
                <a:schemeClr val="tx1"/>
              </a:solidFill>
              <a:latin typeface="+mn-lt"/>
              <a:ea typeface="+mn-ea"/>
              <a:cs typeface="+mn-cs"/>
            </a:endParaRPr>
          </a:p>
          <a:p>
            <a:pPr marL="0" indent="0" eaLnBrk="1" fontAlgn="base" hangingPunct="1">
              <a:buNone/>
            </a:pPr>
            <a:r>
              <a:rPr lang="zh-CN" altLang="en-US" sz="2400" b="1" noProof="1">
                <a:latin typeface="+mn-ea"/>
              </a:rPr>
              <a:t>试将该样品聚成两簇。</a:t>
            </a:r>
            <a:endParaRPr lang="zh-CN" altLang="en-US" sz="2400" b="1" noProof="1">
              <a:latin typeface="+mn-ea"/>
            </a:endParaRPr>
          </a:p>
          <a:p>
            <a:pPr marL="0" indent="0" eaLnBrk="1" fontAlgn="base" hangingPunct="1">
              <a:buNone/>
            </a:pPr>
            <a:r>
              <a:rPr lang="en-US" altLang="zh-CN" sz="2400" b="1" noProof="1">
                <a:latin typeface="+mn-ea"/>
              </a:rPr>
              <a:t>1</a:t>
            </a:r>
            <a:r>
              <a:rPr lang="zh-CN" altLang="en-US" sz="2400" b="1" noProof="1">
                <a:latin typeface="+mn-ea"/>
              </a:rPr>
              <a:t>）距离计算使用欧式平方</a:t>
            </a:r>
            <a:r>
              <a:rPr lang="zh-CN" altLang="en-US" sz="2400" b="1">
                <a:latin typeface="+mn-ea"/>
                <a:sym typeface="+mn-ea"/>
              </a:rPr>
              <a:t>距离</a:t>
            </a:r>
            <a:r>
              <a:rPr lang="zh-CN" altLang="en-US" sz="2400" b="1" noProof="1">
                <a:latin typeface="+mn-ea"/>
              </a:rPr>
              <a:t>。</a:t>
            </a:r>
            <a:endParaRPr lang="zh-CN" altLang="en-US" sz="2400" b="1" noProof="1">
              <a:latin typeface="+mn-ea"/>
            </a:endParaRPr>
          </a:p>
          <a:p>
            <a:pPr marL="0" indent="0" eaLnBrk="1" fontAlgn="base" hangingPunct="1">
              <a:buNone/>
            </a:pPr>
            <a:r>
              <a:rPr lang="en-US" altLang="zh-CN" sz="2400" b="1" noProof="1">
                <a:latin typeface="+mn-ea"/>
              </a:rPr>
              <a:t>2</a:t>
            </a:r>
            <a:r>
              <a:rPr lang="zh-CN" altLang="en-US" sz="2400" b="1" noProof="1">
                <a:latin typeface="+mn-ea"/>
              </a:rPr>
              <a:t>）初始质心选择</a:t>
            </a:r>
            <a:r>
              <a:rPr lang="en-US" altLang="zh-CN" sz="2400" b="1" noProof="1">
                <a:latin typeface="+mn-ea"/>
              </a:rPr>
              <a:t>AB</a:t>
            </a:r>
            <a:r>
              <a:rPr lang="zh-CN" altLang="en-US" sz="2400" b="1" noProof="1">
                <a:latin typeface="+mn-ea"/>
              </a:rPr>
              <a:t>中点和</a:t>
            </a:r>
            <a:r>
              <a:rPr lang="en-US" altLang="zh-CN" sz="2400" b="1" noProof="1">
                <a:latin typeface="+mn-ea"/>
              </a:rPr>
              <a:t>CD</a:t>
            </a:r>
            <a:r>
              <a:rPr lang="zh-CN" altLang="en-US" sz="2400" b="1" noProof="1">
                <a:latin typeface="+mn-ea"/>
              </a:rPr>
              <a:t>中点</a:t>
            </a:r>
            <a:endParaRPr lang="zh-CN" altLang="en-US" sz="2400" b="1" noProof="1">
              <a:latin typeface="+mn-ea"/>
            </a:endParaRPr>
          </a:p>
        </p:txBody>
      </p:sp>
      <p:graphicFrame>
        <p:nvGraphicFramePr>
          <p:cNvPr id="7" name="Object 4"/>
          <p:cNvGraphicFramePr>
            <a:graphicFrameLocks noChangeAspect="1"/>
          </p:cNvGraphicFramePr>
          <p:nvPr/>
        </p:nvGraphicFramePr>
        <p:xfrm>
          <a:off x="1546390" y="3374929"/>
          <a:ext cx="7704138" cy="2689225"/>
        </p:xfrm>
        <a:graphic>
          <a:graphicData uri="http://schemas.openxmlformats.org/presentationml/2006/ole">
            <mc:AlternateContent xmlns:mc="http://schemas.openxmlformats.org/markup-compatibility/2006">
              <mc:Choice xmlns:v="urn:schemas-microsoft-com:vml" Requires="v">
                <p:oleObj spid="_x0000_s4102" name="" r:id="rId1" imgW="3989705" imgH="1393190" progId="Word.Document.8">
                  <p:embed/>
                </p:oleObj>
              </mc:Choice>
              <mc:Fallback>
                <p:oleObj name="" r:id="rId1" imgW="3989705" imgH="1393190" progId="Word.Document.8">
                  <p:embed/>
                  <p:pic>
                    <p:nvPicPr>
                      <p:cNvPr id="0" name="图片 4101"/>
                      <p:cNvPicPr/>
                      <p:nvPr/>
                    </p:nvPicPr>
                    <p:blipFill>
                      <a:blip r:embed="rId2"/>
                      <a:stretch>
                        <a:fillRect/>
                      </a:stretch>
                    </p:blipFill>
                    <p:spPr>
                      <a:xfrm>
                        <a:off x="1546390" y="3374929"/>
                        <a:ext cx="7704138" cy="2689225"/>
                      </a:xfrm>
                      <a:prstGeom prst="rect">
                        <a:avLst/>
                      </a:prstGeom>
                      <a:noFill/>
                      <a:ln w="38100">
                        <a:noFill/>
                        <a:miter/>
                      </a:ln>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课堂小测</a:t>
            </a:r>
            <a:endParaRPr lang="zh-CN" altLang="en-US"/>
          </a:p>
        </p:txBody>
      </p:sp>
      <p:sp>
        <p:nvSpPr>
          <p:cNvPr id="6" name="Rectangle 3"/>
          <p:cNvSpPr>
            <a:spLocks noGrp="1" noRot="1" noChangeAspect="1"/>
          </p:cNvSpPr>
          <p:nvPr/>
        </p:nvSpPr>
        <p:spPr>
          <a:xfrm>
            <a:off x="516833" y="1574572"/>
            <a:ext cx="11290853" cy="4411663"/>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eaLnBrk="1" hangingPunct="1">
              <a:buNone/>
            </a:pPr>
            <a:r>
              <a:rPr lang="zh-CN" altLang="en-US" sz="2400" b="1" noProof="1" smtClean="0">
                <a:latin typeface="+mn-ea"/>
              </a:rPr>
              <a:t>第一</a:t>
            </a:r>
            <a:r>
              <a:rPr lang="zh-CN" altLang="en-US" sz="2400" b="1" noProof="1">
                <a:latin typeface="+mn-ea"/>
              </a:rPr>
              <a:t>步：按要求取</a:t>
            </a:r>
            <a:r>
              <a:rPr lang="en-US" altLang="zh-CN" sz="2400" b="1" noProof="1">
                <a:latin typeface="+mn-ea"/>
              </a:rPr>
              <a:t>K=2</a:t>
            </a:r>
            <a:r>
              <a:rPr lang="zh-CN" altLang="en-US" sz="2400" b="1" noProof="1">
                <a:latin typeface="+mn-ea"/>
              </a:rPr>
              <a:t>，为了实施均值法聚类，我们将这些样品分成两类（</a:t>
            </a:r>
            <a:r>
              <a:rPr lang="en-US" altLang="zh-CN" sz="2400" b="1" noProof="1">
                <a:latin typeface="+mn-ea"/>
              </a:rPr>
              <a:t>A</a:t>
            </a:r>
            <a:r>
              <a:rPr lang="zh-CN" altLang="en-US" sz="2400" b="1" noProof="1">
                <a:latin typeface="+mn-ea"/>
              </a:rPr>
              <a:t>、</a:t>
            </a:r>
            <a:r>
              <a:rPr lang="en-US" altLang="zh-CN" sz="2400" b="1" noProof="1">
                <a:latin typeface="+mn-ea"/>
              </a:rPr>
              <a:t>B</a:t>
            </a:r>
            <a:r>
              <a:rPr lang="zh-CN" altLang="en-US" sz="2400" b="1" noProof="1">
                <a:latin typeface="+mn-ea"/>
              </a:rPr>
              <a:t>）和（</a:t>
            </a:r>
            <a:r>
              <a:rPr lang="en-US" altLang="zh-CN" sz="2400" b="1" noProof="1">
                <a:latin typeface="+mn-ea"/>
              </a:rPr>
              <a:t>C</a:t>
            </a:r>
            <a:r>
              <a:rPr lang="zh-CN" altLang="en-US" sz="2400" b="1" noProof="1">
                <a:latin typeface="+mn-ea"/>
              </a:rPr>
              <a:t>、</a:t>
            </a:r>
            <a:r>
              <a:rPr lang="en-US" altLang="zh-CN" sz="2400" b="1" noProof="1">
                <a:latin typeface="+mn-ea"/>
              </a:rPr>
              <a:t>D</a:t>
            </a:r>
            <a:r>
              <a:rPr lang="zh-CN" altLang="en-US" sz="2400" b="1" noProof="1">
                <a:latin typeface="+mn-ea"/>
              </a:rPr>
              <a:t>），然后计算这两个聚类的质心（中心）坐标，见下表所示。</a:t>
            </a:r>
            <a:endParaRPr lang="zh-CN" altLang="en-US" sz="2400" b="1" noProof="1">
              <a:latin typeface="+mn-ea"/>
            </a:endParaRPr>
          </a:p>
        </p:txBody>
      </p:sp>
      <p:graphicFrame>
        <p:nvGraphicFramePr>
          <p:cNvPr id="8" name="Object 4"/>
          <p:cNvGraphicFramePr>
            <a:graphicFrameLocks noChangeAspect="1"/>
          </p:cNvGraphicFramePr>
          <p:nvPr/>
        </p:nvGraphicFramePr>
        <p:xfrm>
          <a:off x="1669540" y="2677478"/>
          <a:ext cx="7848600" cy="2187575"/>
        </p:xfrm>
        <a:graphic>
          <a:graphicData uri="http://schemas.openxmlformats.org/presentationml/2006/ole">
            <mc:AlternateContent xmlns:mc="http://schemas.openxmlformats.org/markup-compatibility/2006">
              <mc:Choice xmlns:v="urn:schemas-microsoft-com:vml" Requires="v">
                <p:oleObj spid="_x0000_s5130" name="" r:id="rId1" imgW="3489960" imgH="975360" progId="Word.Document.8">
                  <p:embed/>
                </p:oleObj>
              </mc:Choice>
              <mc:Fallback>
                <p:oleObj name="" r:id="rId1" imgW="3489960" imgH="975360" progId="Word.Document.8">
                  <p:embed/>
                  <p:pic>
                    <p:nvPicPr>
                      <p:cNvPr id="0" name="图片 5129"/>
                      <p:cNvPicPr/>
                      <p:nvPr/>
                    </p:nvPicPr>
                    <p:blipFill>
                      <a:blip r:embed="rId2"/>
                      <a:stretch>
                        <a:fillRect/>
                      </a:stretch>
                    </p:blipFill>
                    <p:spPr>
                      <a:xfrm>
                        <a:off x="1669540" y="2677478"/>
                        <a:ext cx="7848600" cy="2187575"/>
                      </a:xfrm>
                      <a:prstGeom prst="rect">
                        <a:avLst/>
                      </a:prstGeom>
                      <a:noFill/>
                      <a:ln w="38100">
                        <a:noFill/>
                        <a:miter/>
                      </a:ln>
                    </p:spPr>
                  </p:pic>
                </p:oleObj>
              </mc:Fallback>
            </mc:AlternateContent>
          </a:graphicData>
        </a:graphic>
      </p:graphicFrame>
      <p:graphicFrame>
        <p:nvGraphicFramePr>
          <p:cNvPr id="9" name="Object 9"/>
          <p:cNvGraphicFramePr>
            <a:graphicFrameLocks noChangeAspect="1"/>
          </p:cNvGraphicFramePr>
          <p:nvPr/>
        </p:nvGraphicFramePr>
        <p:xfrm>
          <a:off x="4001672" y="4726588"/>
          <a:ext cx="2160588" cy="787400"/>
        </p:xfrm>
        <a:graphic>
          <a:graphicData uri="http://schemas.openxmlformats.org/presentationml/2006/ole">
            <mc:AlternateContent xmlns:mc="http://schemas.openxmlformats.org/markup-compatibility/2006">
              <mc:Choice xmlns:v="urn:schemas-microsoft-com:vml" Requires="v">
                <p:oleObj spid="_x0000_s5131" name="" r:id="rId3" imgW="1080135" imgH="393700" progId="Word.Document.8">
                  <p:embed/>
                </p:oleObj>
              </mc:Choice>
              <mc:Fallback>
                <p:oleObj name="" r:id="rId3" imgW="1080135" imgH="393700" progId="Word.Document.8">
                  <p:embed/>
                  <p:pic>
                    <p:nvPicPr>
                      <p:cNvPr id="0" name="图片 5130"/>
                      <p:cNvPicPr/>
                      <p:nvPr/>
                    </p:nvPicPr>
                    <p:blipFill>
                      <a:blip r:embed="rId4"/>
                      <a:stretch>
                        <a:fillRect/>
                      </a:stretch>
                    </p:blipFill>
                    <p:spPr>
                      <a:xfrm>
                        <a:off x="4001672" y="4726588"/>
                        <a:ext cx="2160588" cy="787400"/>
                      </a:xfrm>
                      <a:prstGeom prst="rect">
                        <a:avLst/>
                      </a:prstGeom>
                      <a:noFill/>
                      <a:ln w="38100">
                        <a:noFill/>
                        <a:miter/>
                      </a:ln>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课堂小测</a:t>
            </a:r>
            <a:endParaRPr lang="zh-CN" altLang="en-US"/>
          </a:p>
        </p:txBody>
      </p:sp>
      <p:sp>
        <p:nvSpPr>
          <p:cNvPr id="6" name="Rectangle 3"/>
          <p:cNvSpPr>
            <a:spLocks noGrp="1" noRot="1" noChangeAspect="1"/>
          </p:cNvSpPr>
          <p:nvPr/>
        </p:nvSpPr>
        <p:spPr>
          <a:xfrm>
            <a:off x="516833" y="1523772"/>
            <a:ext cx="11290853" cy="4411663"/>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eaLnBrk="1" hangingPunct="1">
              <a:buNone/>
            </a:pPr>
            <a:r>
              <a:rPr lang="zh-CN" altLang="en-US" sz="2400" b="1" noProof="1">
                <a:latin typeface="+mn-ea"/>
              </a:rPr>
              <a:t>第二步：计算某个样本到各簇中心的欧氏平方距离，然后将该样品分配给最近的一类。对于样品有变动的簇，重新计算它们的质心坐标，为下一步聚类做准备。先计算</a:t>
            </a:r>
            <a:r>
              <a:rPr lang="en-US" altLang="zh-CN" sz="2400" b="1" noProof="1">
                <a:latin typeface="+mn-ea"/>
              </a:rPr>
              <a:t>A</a:t>
            </a:r>
            <a:r>
              <a:rPr lang="zh-CN" altLang="en-US" sz="2400" b="1" noProof="1">
                <a:latin typeface="+mn-ea"/>
              </a:rPr>
              <a:t>到两个簇的平方距离：</a:t>
            </a:r>
            <a:endParaRPr lang="zh-CN" altLang="en-US" sz="2400" b="1" noProof="1">
              <a:latin typeface="+mn-ea"/>
            </a:endParaRPr>
          </a:p>
          <a:p>
            <a:pPr marL="0" indent="0" eaLnBrk="1" hangingPunct="1">
              <a:buNone/>
            </a:pPr>
            <a:endParaRPr lang="zh-CN" altLang="en-US" sz="2400" b="1" noProof="1">
              <a:latin typeface="+mn-ea"/>
            </a:endParaRPr>
          </a:p>
          <a:p>
            <a:pPr marL="0" indent="0" eaLnBrk="1" hangingPunct="1">
              <a:buNone/>
            </a:pPr>
            <a:endParaRPr lang="en-US" altLang="zh-CN" sz="2400" b="1" noProof="1">
              <a:latin typeface="+mn-ea"/>
            </a:endParaRPr>
          </a:p>
          <a:p>
            <a:pPr marL="0" indent="0" eaLnBrk="1" hangingPunct="1">
              <a:buNone/>
            </a:pPr>
            <a:endParaRPr lang="zh-CN" altLang="en-US" sz="2400" b="1" noProof="1">
              <a:latin typeface="+mn-ea"/>
            </a:endParaRPr>
          </a:p>
          <a:p>
            <a:pPr marL="0" indent="0" eaLnBrk="1" hangingPunct="1">
              <a:buNone/>
            </a:pPr>
            <a:r>
              <a:rPr lang="zh-CN" altLang="en-US" sz="2400" b="1" noProof="1">
                <a:latin typeface="+mn-ea"/>
              </a:rPr>
              <a:t>  由于</a:t>
            </a:r>
            <a:r>
              <a:rPr lang="en-US" altLang="zh-CN" sz="2400" b="1" noProof="1">
                <a:latin typeface="+mn-ea"/>
              </a:rPr>
              <a:t>A</a:t>
            </a:r>
            <a:r>
              <a:rPr lang="zh-CN" altLang="en-US" sz="2400" b="1" noProof="1">
                <a:latin typeface="+mn-ea"/>
              </a:rPr>
              <a:t>到（</a:t>
            </a:r>
            <a:r>
              <a:rPr lang="en-US" altLang="zh-CN" sz="2400" b="1" noProof="1">
                <a:latin typeface="+mn-ea"/>
              </a:rPr>
              <a:t>A</a:t>
            </a:r>
            <a:r>
              <a:rPr lang="zh-CN" altLang="en-US" sz="2400" b="1" noProof="1">
                <a:latin typeface="+mn-ea"/>
              </a:rPr>
              <a:t>、</a:t>
            </a:r>
            <a:r>
              <a:rPr lang="en-US" altLang="zh-CN" sz="2400" b="1" noProof="1">
                <a:latin typeface="+mn-ea"/>
              </a:rPr>
              <a:t>B</a:t>
            </a:r>
            <a:r>
              <a:rPr lang="zh-CN" altLang="en-US" sz="2400" b="1" noProof="1">
                <a:latin typeface="+mn-ea"/>
              </a:rPr>
              <a:t>）的距离小于到（</a:t>
            </a:r>
            <a:r>
              <a:rPr lang="en-US" altLang="zh-CN" sz="2400" b="1" noProof="1">
                <a:latin typeface="+mn-ea"/>
              </a:rPr>
              <a:t>C</a:t>
            </a:r>
            <a:r>
              <a:rPr lang="zh-CN" altLang="en-US" sz="2400" b="1" noProof="1">
                <a:latin typeface="+mn-ea"/>
              </a:rPr>
              <a:t>、</a:t>
            </a:r>
            <a:r>
              <a:rPr lang="en-US" altLang="zh-CN" sz="2400" b="1" noProof="1">
                <a:latin typeface="+mn-ea"/>
              </a:rPr>
              <a:t>D</a:t>
            </a:r>
            <a:r>
              <a:rPr lang="zh-CN" altLang="en-US" sz="2400" b="1" noProof="1">
                <a:latin typeface="+mn-ea"/>
              </a:rPr>
              <a:t>）的距离，因此</a:t>
            </a:r>
            <a:r>
              <a:rPr lang="en-US" altLang="zh-CN" sz="2400" b="1" noProof="1">
                <a:latin typeface="+mn-ea"/>
              </a:rPr>
              <a:t>A</a:t>
            </a:r>
            <a:r>
              <a:rPr lang="zh-CN" altLang="en-US" sz="2400" b="1" noProof="1">
                <a:latin typeface="+mn-ea"/>
              </a:rPr>
              <a:t>不用重新</a:t>
            </a:r>
            <a:endParaRPr lang="zh-CN" altLang="en-US" sz="2400" b="1" noProof="1">
              <a:latin typeface="+mn-ea"/>
            </a:endParaRPr>
          </a:p>
          <a:p>
            <a:pPr marL="0" indent="0" eaLnBrk="1" hangingPunct="1">
              <a:buNone/>
            </a:pPr>
            <a:r>
              <a:rPr lang="zh-CN" altLang="en-US" sz="2400" b="1" noProof="1">
                <a:latin typeface="+mn-ea"/>
              </a:rPr>
              <a:t>  分配。计算</a:t>
            </a:r>
            <a:r>
              <a:rPr lang="en-US" altLang="zh-CN" sz="2400" b="1" noProof="1">
                <a:latin typeface="+mn-ea"/>
              </a:rPr>
              <a:t>B</a:t>
            </a:r>
            <a:r>
              <a:rPr lang="zh-CN" altLang="en-US" sz="2400" b="1" noProof="1">
                <a:latin typeface="+mn-ea"/>
              </a:rPr>
              <a:t>到两簇的平方距离：</a:t>
            </a:r>
            <a:endParaRPr lang="zh-CN" altLang="en-US" sz="2400" b="1" noProof="1">
              <a:latin typeface="+mn-ea"/>
            </a:endParaRPr>
          </a:p>
        </p:txBody>
      </p:sp>
      <p:graphicFrame>
        <p:nvGraphicFramePr>
          <p:cNvPr id="10" name="Object 4"/>
          <p:cNvGraphicFramePr>
            <a:graphicFrameLocks noChangeAspect="1"/>
          </p:cNvGraphicFramePr>
          <p:nvPr/>
        </p:nvGraphicFramePr>
        <p:xfrm>
          <a:off x="2436253" y="2747534"/>
          <a:ext cx="6580526" cy="1149157"/>
        </p:xfrm>
        <a:graphic>
          <a:graphicData uri="http://schemas.openxmlformats.org/presentationml/2006/ole">
            <mc:AlternateContent xmlns:mc="http://schemas.openxmlformats.org/markup-compatibility/2006">
              <mc:Choice xmlns:v="urn:schemas-microsoft-com:vml" Requires="v">
                <p:oleObj spid="_x0000_s6154" name="" r:id="rId1" imgW="2571750" imgH="449580" progId="Word.Document.8">
                  <p:embed/>
                </p:oleObj>
              </mc:Choice>
              <mc:Fallback>
                <p:oleObj name="" r:id="rId1" imgW="2571750" imgH="449580" progId="Word.Document.8">
                  <p:embed/>
                  <p:pic>
                    <p:nvPicPr>
                      <p:cNvPr id="0" name="图片 6153"/>
                      <p:cNvPicPr/>
                      <p:nvPr/>
                    </p:nvPicPr>
                    <p:blipFill>
                      <a:blip r:embed="rId2"/>
                      <a:stretch>
                        <a:fillRect/>
                      </a:stretch>
                    </p:blipFill>
                    <p:spPr>
                      <a:xfrm>
                        <a:off x="2436253" y="2747534"/>
                        <a:ext cx="6580526" cy="1149157"/>
                      </a:xfrm>
                      <a:prstGeom prst="rect">
                        <a:avLst/>
                      </a:prstGeom>
                      <a:noFill/>
                      <a:ln w="38100">
                        <a:noFill/>
                        <a:miter/>
                      </a:ln>
                    </p:spPr>
                  </p:pic>
                </p:oleObj>
              </mc:Fallback>
            </mc:AlternateContent>
          </a:graphicData>
        </a:graphic>
      </p:graphicFrame>
      <p:graphicFrame>
        <p:nvGraphicFramePr>
          <p:cNvPr id="11" name="Object 8"/>
          <p:cNvGraphicFramePr>
            <a:graphicFrameLocks noChangeAspect="1"/>
          </p:cNvGraphicFramePr>
          <p:nvPr/>
        </p:nvGraphicFramePr>
        <p:xfrm>
          <a:off x="2822408" y="4927474"/>
          <a:ext cx="6162566" cy="1078488"/>
        </p:xfrm>
        <a:graphic>
          <a:graphicData uri="http://schemas.openxmlformats.org/presentationml/2006/ole">
            <mc:AlternateContent xmlns:mc="http://schemas.openxmlformats.org/markup-compatibility/2006">
              <mc:Choice xmlns:v="urn:schemas-microsoft-com:vml" Requires="v">
                <p:oleObj spid="_x0000_s6155" name="" r:id="rId3" imgW="2567305" imgH="449580" progId="Word.Document.8">
                  <p:embed/>
                </p:oleObj>
              </mc:Choice>
              <mc:Fallback>
                <p:oleObj name="" r:id="rId3" imgW="2567305" imgH="449580" progId="Word.Document.8">
                  <p:embed/>
                  <p:pic>
                    <p:nvPicPr>
                      <p:cNvPr id="0" name="图片 6154"/>
                      <p:cNvPicPr/>
                      <p:nvPr/>
                    </p:nvPicPr>
                    <p:blipFill>
                      <a:blip r:embed="rId4"/>
                      <a:stretch>
                        <a:fillRect/>
                      </a:stretch>
                    </p:blipFill>
                    <p:spPr>
                      <a:xfrm>
                        <a:off x="2822408" y="4927474"/>
                        <a:ext cx="6162566" cy="1078488"/>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概述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1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8404" y="3417756"/>
            <a:ext cx="2884578" cy="30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7"/>
          <p:cNvSpPr>
            <a:spLocks noChangeArrowheads="1"/>
          </p:cNvSpPr>
          <p:nvPr/>
        </p:nvSpPr>
        <p:spPr bwMode="auto">
          <a:xfrm>
            <a:off x="4622800" y="2719070"/>
            <a:ext cx="714502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4800" b="1" dirty="0">
                <a:solidFill>
                  <a:srgbClr val="FF0000"/>
                </a:solidFill>
                <a:latin typeface="微软雅黑" panose="020B0503020204020204" pitchFamily="34" charset="-122"/>
                <a:ea typeface="微软雅黑" panose="020B0503020204020204" pitchFamily="34" charset="-122"/>
              </a:rPr>
              <a:t>思</a:t>
            </a:r>
            <a:r>
              <a:rPr lang="zh-CN" altLang="en-US" sz="4800" b="1" dirty="0" smtClean="0">
                <a:solidFill>
                  <a:srgbClr val="FF0000"/>
                </a:solidFill>
                <a:latin typeface="微软雅黑" panose="020B0503020204020204" pitchFamily="34" charset="-122"/>
                <a:ea typeface="微软雅黑" panose="020B0503020204020204" pitchFamily="34" charset="-122"/>
              </a:rPr>
              <a:t>考</a:t>
            </a:r>
            <a:r>
              <a:rPr lang="zh-CN" altLang="en-US" sz="4800" b="1" dirty="0">
                <a:solidFill>
                  <a:srgbClr val="FF0000"/>
                </a:solidFill>
                <a:latin typeface="微软雅黑" panose="020B0503020204020204" pitchFamily="34" charset="-122"/>
                <a:ea typeface="微软雅黑" panose="020B0503020204020204" pitchFamily="34" charset="-122"/>
              </a:rPr>
              <a:t>：</a:t>
            </a:r>
            <a:endParaRPr lang="zh-CN" altLang="en-US" sz="4800" b="1" dirty="0">
              <a:solidFill>
                <a:srgbClr val="FF0000"/>
              </a:solidFill>
              <a:latin typeface="微软雅黑" panose="020B0503020204020204" pitchFamily="34" charset="-122"/>
              <a:ea typeface="微软雅黑" panose="020B0503020204020204" pitchFamily="34" charset="-122"/>
            </a:endParaRPr>
          </a:p>
          <a:p>
            <a:pPr>
              <a:lnSpc>
                <a:spcPts val="6000"/>
              </a:lnSpc>
              <a:spcBef>
                <a:spcPts val="0"/>
              </a:spcBef>
            </a:pPr>
            <a:r>
              <a:rPr lang="zh-CN" altLang="en-US" sz="4800" dirty="0" smtClean="0">
                <a:solidFill>
                  <a:srgbClr val="1353A2"/>
                </a:solidFill>
                <a:latin typeface="微软雅黑" panose="020B0503020204020204" pitchFamily="34" charset="-122"/>
                <a:ea typeface="微软雅黑" panose="020B0503020204020204" pitchFamily="34" charset="-122"/>
              </a:rPr>
              <a:t>聚类和分类的区别与联系</a:t>
            </a:r>
            <a:r>
              <a:rPr lang="zh-CN" altLang="zh-CN" sz="4800" dirty="0" smtClean="0">
                <a:solidFill>
                  <a:srgbClr val="1353A2"/>
                </a:solidFill>
                <a:latin typeface="微软雅黑" panose="020B0503020204020204" pitchFamily="34" charset="-122"/>
                <a:ea typeface="微软雅黑" panose="020B0503020204020204" pitchFamily="34" charset="-122"/>
              </a:rPr>
              <a:t>？</a:t>
            </a:r>
            <a:endParaRPr lang="zh-CN" altLang="zh-CN" sz="4800" dirty="0">
              <a:solidFill>
                <a:srgbClr val="1353A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课堂小测</a:t>
            </a:r>
            <a:endParaRPr lang="zh-CN" altLang="en-US"/>
          </a:p>
        </p:txBody>
      </p:sp>
      <p:sp>
        <p:nvSpPr>
          <p:cNvPr id="6" name="Rectangle 3"/>
          <p:cNvSpPr>
            <a:spLocks noGrp="1" noRot="1" noChangeAspect="1"/>
          </p:cNvSpPr>
          <p:nvPr/>
        </p:nvSpPr>
        <p:spPr>
          <a:xfrm>
            <a:off x="516833" y="1739672"/>
            <a:ext cx="11290853" cy="4411663"/>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eaLnBrk="1" hangingPunct="1">
              <a:buNone/>
            </a:pPr>
            <a:r>
              <a:rPr lang="zh-CN" altLang="en-US" sz="2400" b="1" noProof="1">
                <a:latin typeface="+mn-ea"/>
              </a:rPr>
              <a:t>由于</a:t>
            </a:r>
            <a:r>
              <a:rPr lang="en-US" altLang="zh-CN" sz="2400" b="1" noProof="1">
                <a:latin typeface="+mn-ea"/>
              </a:rPr>
              <a:t>B</a:t>
            </a:r>
            <a:r>
              <a:rPr lang="zh-CN" altLang="en-US" sz="2400" b="1" noProof="1">
                <a:latin typeface="+mn-ea"/>
              </a:rPr>
              <a:t>到（</a:t>
            </a:r>
            <a:r>
              <a:rPr lang="en-US" altLang="zh-CN" sz="2400" b="1" noProof="1">
                <a:latin typeface="+mn-ea"/>
              </a:rPr>
              <a:t>A</a:t>
            </a:r>
            <a:r>
              <a:rPr lang="zh-CN" altLang="en-US" sz="2400" b="1" noProof="1">
                <a:latin typeface="+mn-ea"/>
              </a:rPr>
              <a:t>、</a:t>
            </a:r>
            <a:r>
              <a:rPr lang="en-US" altLang="zh-CN" sz="2400" b="1" noProof="1">
                <a:latin typeface="+mn-ea"/>
              </a:rPr>
              <a:t>B</a:t>
            </a:r>
            <a:r>
              <a:rPr lang="zh-CN" altLang="en-US" sz="2400" b="1" noProof="1">
                <a:latin typeface="+mn-ea"/>
              </a:rPr>
              <a:t>）的距离大于到（</a:t>
            </a:r>
            <a:r>
              <a:rPr lang="en-US" altLang="zh-CN" sz="2400" b="1" noProof="1">
                <a:latin typeface="+mn-ea"/>
              </a:rPr>
              <a:t>C</a:t>
            </a:r>
            <a:r>
              <a:rPr lang="zh-CN" altLang="en-US" sz="2400" b="1" noProof="1">
                <a:latin typeface="+mn-ea"/>
              </a:rPr>
              <a:t>、</a:t>
            </a:r>
            <a:r>
              <a:rPr lang="en-US" altLang="zh-CN" sz="2400" b="1" noProof="1">
                <a:latin typeface="+mn-ea"/>
              </a:rPr>
              <a:t>D</a:t>
            </a:r>
            <a:r>
              <a:rPr lang="zh-CN" altLang="en-US" sz="2400" b="1" noProof="1">
                <a:latin typeface="+mn-ea"/>
              </a:rPr>
              <a:t>）的距离，因此</a:t>
            </a:r>
            <a:r>
              <a:rPr lang="en-US" altLang="zh-CN" sz="2400" b="1" noProof="1">
                <a:latin typeface="+mn-ea"/>
              </a:rPr>
              <a:t>B</a:t>
            </a:r>
            <a:r>
              <a:rPr lang="zh-CN" altLang="en-US" sz="2400" b="1" noProof="1">
                <a:latin typeface="+mn-ea"/>
              </a:rPr>
              <a:t>要分配给（</a:t>
            </a:r>
            <a:r>
              <a:rPr lang="en-US" altLang="zh-CN" sz="2400" b="1" noProof="1">
                <a:latin typeface="+mn-ea"/>
              </a:rPr>
              <a:t>C</a:t>
            </a:r>
            <a:r>
              <a:rPr lang="zh-CN" altLang="en-US" sz="2400" b="1" noProof="1">
                <a:latin typeface="+mn-ea"/>
              </a:rPr>
              <a:t>、</a:t>
            </a:r>
            <a:r>
              <a:rPr lang="en-US" altLang="zh-CN" sz="2400" b="1" noProof="1">
                <a:latin typeface="+mn-ea"/>
              </a:rPr>
              <a:t>D</a:t>
            </a:r>
            <a:r>
              <a:rPr lang="zh-CN" altLang="en-US" sz="2400" b="1" noProof="1">
                <a:latin typeface="+mn-ea"/>
              </a:rPr>
              <a:t>）簇，得到新的聚类是（</a:t>
            </a:r>
            <a:r>
              <a:rPr lang="en-US" altLang="zh-CN" sz="2400" b="1" noProof="1">
                <a:latin typeface="+mn-ea"/>
              </a:rPr>
              <a:t>A</a:t>
            </a:r>
            <a:r>
              <a:rPr lang="zh-CN" altLang="en-US" sz="2400" b="1" noProof="1">
                <a:latin typeface="+mn-ea"/>
              </a:rPr>
              <a:t>）和（</a:t>
            </a:r>
            <a:r>
              <a:rPr lang="en-US" altLang="zh-CN" sz="2400" b="1" noProof="1">
                <a:latin typeface="+mn-ea"/>
              </a:rPr>
              <a:t>B</a:t>
            </a:r>
            <a:r>
              <a:rPr lang="zh-CN" altLang="en-US" sz="2400" b="1" noProof="1">
                <a:latin typeface="+mn-ea"/>
              </a:rPr>
              <a:t>、</a:t>
            </a:r>
            <a:r>
              <a:rPr lang="en-US" altLang="zh-CN" sz="2400" b="1" noProof="1">
                <a:latin typeface="+mn-ea"/>
              </a:rPr>
              <a:t>C</a:t>
            </a:r>
            <a:r>
              <a:rPr lang="zh-CN" altLang="en-US" sz="2400" b="1" noProof="1">
                <a:latin typeface="+mn-ea"/>
              </a:rPr>
              <a:t>、</a:t>
            </a:r>
            <a:r>
              <a:rPr lang="en-US" altLang="zh-CN" sz="2400" b="1" noProof="1">
                <a:latin typeface="+mn-ea"/>
              </a:rPr>
              <a:t>D</a:t>
            </a:r>
            <a:r>
              <a:rPr lang="zh-CN" altLang="en-US" sz="2400" b="1" noProof="1">
                <a:latin typeface="+mn-ea"/>
              </a:rPr>
              <a:t>）。更新中心坐标如下表所示。</a:t>
            </a:r>
            <a:endParaRPr lang="zh-CN" altLang="en-US" sz="2400" b="1" noProof="1">
              <a:latin typeface="+mn-ea"/>
            </a:endParaRPr>
          </a:p>
          <a:p>
            <a:pPr marL="0" indent="0" eaLnBrk="1" hangingPunct="1">
              <a:buNone/>
            </a:pPr>
            <a:endParaRPr lang="zh-CN" altLang="en-US" sz="2400" b="1" noProof="1">
              <a:latin typeface="+mn-ea"/>
            </a:endParaRPr>
          </a:p>
          <a:p>
            <a:pPr marL="0" indent="0" eaLnBrk="1" hangingPunct="1">
              <a:buNone/>
            </a:pPr>
            <a:endParaRPr lang="en-US" altLang="zh-CN" sz="2400" b="1" noProof="1">
              <a:latin typeface="+mn-ea"/>
            </a:endParaRPr>
          </a:p>
        </p:txBody>
      </p:sp>
      <p:graphicFrame>
        <p:nvGraphicFramePr>
          <p:cNvPr id="7" name="Object 4"/>
          <p:cNvGraphicFramePr>
            <a:graphicFrameLocks noChangeAspect="1"/>
          </p:cNvGraphicFramePr>
          <p:nvPr/>
        </p:nvGraphicFramePr>
        <p:xfrm>
          <a:off x="1585678" y="3127154"/>
          <a:ext cx="7940103" cy="2555820"/>
        </p:xfrm>
        <a:graphic>
          <a:graphicData uri="http://schemas.openxmlformats.org/presentationml/2006/ole">
            <mc:AlternateContent xmlns:mc="http://schemas.openxmlformats.org/markup-compatibility/2006">
              <mc:Choice xmlns:v="urn:schemas-microsoft-com:vml" Requires="v">
                <p:oleObj spid="_x0000_s7174" name="" r:id="rId1" imgW="3009265" imgH="969645" progId="Word.Document.8">
                  <p:embed/>
                </p:oleObj>
              </mc:Choice>
              <mc:Fallback>
                <p:oleObj name="" r:id="rId1" imgW="3009265" imgH="969645" progId="Word.Document.8">
                  <p:embed/>
                  <p:pic>
                    <p:nvPicPr>
                      <p:cNvPr id="0" name="图片 7173"/>
                      <p:cNvPicPr/>
                      <p:nvPr/>
                    </p:nvPicPr>
                    <p:blipFill>
                      <a:blip r:embed="rId2"/>
                      <a:stretch>
                        <a:fillRect/>
                      </a:stretch>
                    </p:blipFill>
                    <p:spPr>
                      <a:xfrm>
                        <a:off x="1585678" y="3127154"/>
                        <a:ext cx="7940103" cy="2555820"/>
                      </a:xfrm>
                      <a:prstGeom prst="rect">
                        <a:avLst/>
                      </a:prstGeom>
                      <a:noFill/>
                      <a:ln w="38100">
                        <a:noFill/>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课堂小测</a:t>
            </a:r>
            <a:endParaRPr lang="zh-CN" altLang="en-US"/>
          </a:p>
        </p:txBody>
      </p:sp>
      <p:sp>
        <p:nvSpPr>
          <p:cNvPr id="6" name="Rectangle 3"/>
          <p:cNvSpPr>
            <a:spLocks noGrp="1" noRot="1" noChangeAspect="1"/>
          </p:cNvSpPr>
          <p:nvPr/>
        </p:nvSpPr>
        <p:spPr>
          <a:xfrm>
            <a:off x="516833" y="1549172"/>
            <a:ext cx="11290853" cy="4411663"/>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eaLnBrk="1" hangingPunct="1">
              <a:buNone/>
            </a:pPr>
            <a:r>
              <a:rPr lang="zh-CN" altLang="en-US" sz="2400" b="1" noProof="1">
                <a:latin typeface="+mn-ea"/>
              </a:rPr>
              <a:t>第三步：再次检查每个样品，以决定是否需要重新聚类。计算各样品到各中心的距离平方，结果见下表。</a:t>
            </a:r>
            <a:endParaRPr lang="zh-CN" altLang="en-US" sz="2400" b="1" noProof="1">
              <a:latin typeface="+mn-ea"/>
            </a:endParaRPr>
          </a:p>
          <a:p>
            <a:pPr marL="0" indent="0" eaLnBrk="1" hangingPunct="1">
              <a:buNone/>
            </a:pPr>
            <a:endParaRPr lang="zh-CN" altLang="en-US" sz="2400" b="1" noProof="1">
              <a:latin typeface="+mn-ea"/>
            </a:endParaRPr>
          </a:p>
          <a:p>
            <a:pPr marL="0" indent="0" eaLnBrk="1" hangingPunct="1">
              <a:buNone/>
            </a:pPr>
            <a:endParaRPr lang="en-US" altLang="zh-CN" sz="2400" b="1" noProof="1" smtClean="0">
              <a:latin typeface="+mn-ea"/>
            </a:endParaRPr>
          </a:p>
          <a:p>
            <a:pPr marL="0" indent="0" eaLnBrk="1" hangingPunct="1">
              <a:buNone/>
            </a:pPr>
            <a:endParaRPr lang="en-US" altLang="zh-CN" sz="2400" b="1" noProof="1">
              <a:latin typeface="+mn-ea"/>
            </a:endParaRPr>
          </a:p>
          <a:p>
            <a:pPr marL="0" indent="0" eaLnBrk="1" hangingPunct="1">
              <a:buNone/>
            </a:pPr>
            <a:endParaRPr lang="en-US" altLang="zh-CN" sz="2400" b="1" noProof="1" smtClean="0">
              <a:latin typeface="+mn-ea"/>
            </a:endParaRPr>
          </a:p>
          <a:p>
            <a:pPr marL="0" indent="0" eaLnBrk="1" hangingPunct="1">
              <a:buNone/>
            </a:pPr>
            <a:endParaRPr lang="en-US" altLang="zh-CN" sz="2400" b="1" noProof="1">
              <a:latin typeface="+mn-ea"/>
            </a:endParaRPr>
          </a:p>
          <a:p>
            <a:pPr marL="0" indent="0" eaLnBrk="1" hangingPunct="1">
              <a:buNone/>
            </a:pPr>
            <a:endParaRPr lang="zh-CN" altLang="en-US" sz="2400" b="1" noProof="1">
              <a:latin typeface="+mn-ea"/>
            </a:endParaRPr>
          </a:p>
          <a:p>
            <a:pPr marL="0" indent="0" eaLnBrk="1" hangingPunct="1">
              <a:buNone/>
            </a:pPr>
            <a:r>
              <a:rPr lang="zh-CN" altLang="en-US" sz="2400" b="1" noProof="1">
                <a:latin typeface="+mn-ea"/>
              </a:rPr>
              <a:t>到现在为止，每个样品都已经分配给距离中心最近的类，  因此聚类过程到此结束。最终得到</a:t>
            </a:r>
            <a:r>
              <a:rPr lang="en-US" altLang="zh-CN" sz="2400" b="1" noProof="1">
                <a:latin typeface="+mn-ea"/>
              </a:rPr>
              <a:t>K=2</a:t>
            </a:r>
            <a:r>
              <a:rPr lang="zh-CN" altLang="en-US" sz="2400" b="1" noProof="1">
                <a:latin typeface="+mn-ea"/>
              </a:rPr>
              <a:t>的聚类结果是</a:t>
            </a:r>
            <a:r>
              <a:rPr lang="en-US" altLang="zh-CN" sz="2400" b="1" noProof="1">
                <a:latin typeface="+mn-ea"/>
              </a:rPr>
              <a:t>A</a:t>
            </a:r>
            <a:r>
              <a:rPr lang="zh-CN" altLang="en-US" sz="2400" b="1" noProof="1">
                <a:latin typeface="+mn-ea"/>
              </a:rPr>
              <a:t>独自成一簇，</a:t>
            </a:r>
            <a:r>
              <a:rPr lang="en-US" altLang="zh-CN" sz="2400" b="1" noProof="1">
                <a:latin typeface="+mn-ea"/>
              </a:rPr>
              <a:t>B</a:t>
            </a:r>
            <a:r>
              <a:rPr lang="zh-CN" altLang="en-US" sz="2400" b="1" noProof="1">
                <a:latin typeface="+mn-ea"/>
              </a:rPr>
              <a:t>、</a:t>
            </a:r>
            <a:r>
              <a:rPr lang="en-US" altLang="zh-CN" sz="2400" b="1" noProof="1">
                <a:latin typeface="+mn-ea"/>
              </a:rPr>
              <a:t>C</a:t>
            </a:r>
            <a:r>
              <a:rPr lang="zh-CN" altLang="en-US" sz="2400" b="1" noProof="1">
                <a:latin typeface="+mn-ea"/>
              </a:rPr>
              <a:t>、</a:t>
            </a:r>
            <a:r>
              <a:rPr lang="en-US" altLang="zh-CN" sz="2400" b="1" noProof="1">
                <a:latin typeface="+mn-ea"/>
              </a:rPr>
              <a:t>D</a:t>
            </a:r>
            <a:r>
              <a:rPr lang="zh-CN" altLang="en-US" sz="2400" b="1" noProof="1">
                <a:latin typeface="+mn-ea"/>
              </a:rPr>
              <a:t>聚成一簇。</a:t>
            </a:r>
            <a:endParaRPr lang="zh-CN" altLang="en-US" sz="2400" b="1" noProof="1">
              <a:latin typeface="+mn-ea"/>
            </a:endParaRPr>
          </a:p>
        </p:txBody>
      </p:sp>
      <p:graphicFrame>
        <p:nvGraphicFramePr>
          <p:cNvPr id="7" name="Object 4"/>
          <p:cNvGraphicFramePr>
            <a:graphicFrameLocks noChangeAspect="1"/>
          </p:cNvGraphicFramePr>
          <p:nvPr/>
        </p:nvGraphicFramePr>
        <p:xfrm>
          <a:off x="1195070" y="2620948"/>
          <a:ext cx="8642181" cy="2295056"/>
        </p:xfrm>
        <a:graphic>
          <a:graphicData uri="http://schemas.openxmlformats.org/presentationml/2006/ole">
            <mc:AlternateContent xmlns:mc="http://schemas.openxmlformats.org/markup-compatibility/2006">
              <mc:Choice xmlns:v="urn:schemas-microsoft-com:vml" Requires="v">
                <p:oleObj spid="_x0000_s8198" name="Document" r:id="rId1" imgW="3351530" imgH="885825" progId="Word.Document.8">
                  <p:embed/>
                </p:oleObj>
              </mc:Choice>
              <mc:Fallback>
                <p:oleObj name="Document" r:id="rId1" imgW="3351530" imgH="885825" progId="Word.Document.8">
                  <p:embed/>
                  <p:pic>
                    <p:nvPicPr>
                      <p:cNvPr id="0" name="图片 8197"/>
                      <p:cNvPicPr/>
                      <p:nvPr/>
                    </p:nvPicPr>
                    <p:blipFill>
                      <a:blip r:embed="rId2"/>
                      <a:stretch>
                        <a:fillRect/>
                      </a:stretch>
                    </p:blipFill>
                    <p:spPr>
                      <a:xfrm>
                        <a:off x="1195070" y="2620948"/>
                        <a:ext cx="8642181" cy="2295056"/>
                      </a:xfrm>
                      <a:prstGeom prst="rect">
                        <a:avLst/>
                      </a:prstGeom>
                      <a:noFill/>
                      <a:ln w="38100">
                        <a:noFill/>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5220" y="26797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en-US" altLang="zh-CN" sz="4000" dirty="0">
                <a:solidFill>
                  <a:srgbClr val="1353A2"/>
                </a:solidFill>
                <a:latin typeface="微软雅黑" panose="020B0503020204020204" pitchFamily="34" charset="-122"/>
                <a:ea typeface="微软雅黑" panose="020B0503020204020204" pitchFamily="34" charset="-122"/>
                <a:sym typeface="+mn-ea"/>
              </a:rPr>
              <a:t>K</a:t>
            </a:r>
            <a:r>
              <a:rPr lang="zh-CN" altLang="en-US" sz="4000" dirty="0">
                <a:solidFill>
                  <a:srgbClr val="1353A2"/>
                </a:solidFill>
                <a:latin typeface="微软雅黑" panose="020B0503020204020204" pitchFamily="34" charset="-122"/>
                <a:ea typeface="微软雅黑" panose="020B0503020204020204" pitchFamily="34" charset="-122"/>
                <a:sym typeface="+mn-ea"/>
              </a:rPr>
              <a:t>均值</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调用</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6" name="文本占位符 3"/>
          <p:cNvSpPr txBox="1"/>
          <p:nvPr/>
        </p:nvSpPr>
        <p:spPr bwMode="auto">
          <a:xfrm>
            <a:off x="731176" y="1669415"/>
            <a:ext cx="10814118" cy="14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indent="0"/>
            <a:r>
              <a:rPr lang="zh-CN" altLang="en-US" sz="2400" dirty="0" smtClean="0">
                <a:hlinkClick r:id="rId1" action="ppaction://hlinkfile"/>
              </a:rPr>
              <a:t>调用</a:t>
            </a:r>
            <a:r>
              <a:rPr lang="en-US" altLang="zh-CN" sz="2400" dirty="0" err="1">
                <a:sym typeface="+mn-ea"/>
                <a:hlinkClick r:id="rId1" action="ppaction://hlinkfile"/>
              </a:rPr>
              <a:t>sklearn.cluster</a:t>
            </a:r>
            <a:r>
              <a:rPr lang="zh-CN" altLang="en-US" sz="2400" dirty="0" smtClean="0">
                <a:hlinkClick r:id="rId1" action="ppaction://hlinkfile"/>
              </a:rPr>
              <a:t>库下的</a:t>
            </a:r>
            <a:r>
              <a:rPr lang="en-US" altLang="zh-CN" sz="2400" dirty="0" err="1">
                <a:hlinkClick r:id="rId1" action="ppaction://hlinkfile"/>
              </a:rPr>
              <a:t>KMeans</a:t>
            </a:r>
            <a:endParaRPr lang="en-US" altLang="zh-CN" sz="2400" dirty="0" err="1"/>
          </a:p>
          <a:p>
            <a:pPr indent="457200">
              <a:lnSpc>
                <a:spcPct val="100000"/>
              </a:lnSpc>
            </a:pPr>
            <a:endParaRPr lang="en-US" altLang="zh-CN" sz="2000" dirty="0"/>
          </a:p>
        </p:txBody>
      </p:sp>
      <p:grpSp>
        <p:nvGrpSpPr>
          <p:cNvPr id="27" name="组合 26"/>
          <p:cNvGrpSpPr/>
          <p:nvPr/>
        </p:nvGrpSpPr>
        <p:grpSpPr>
          <a:xfrm>
            <a:off x="2080817" y="2599676"/>
            <a:ext cx="5713292" cy="626146"/>
            <a:chOff x="1107232" y="3522977"/>
            <a:chExt cx="5713292" cy="626146"/>
          </a:xfrm>
        </p:grpSpPr>
        <p:sp>
          <p:nvSpPr>
            <p:cNvPr id="28" name="文本占位符 3"/>
            <p:cNvSpPr txBox="1"/>
            <p:nvPr/>
          </p:nvSpPr>
          <p:spPr bwMode="auto">
            <a:xfrm>
              <a:off x="1107232" y="3639547"/>
              <a:ext cx="5713292" cy="4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en-US" altLang="zh-CN" sz="2000" b="0" dirty="0">
                  <a:sym typeface="+mn-ea"/>
                </a:rPr>
                <a:t>from sklearn.cluster import KMeans</a:t>
              </a:r>
              <a:endParaRPr lang="en-US" altLang="zh-CN" sz="2000" b="0" dirty="0">
                <a:sym typeface="+mn-ea"/>
              </a:endParaRPr>
            </a:p>
          </p:txBody>
        </p:sp>
        <p:sp>
          <p:nvSpPr>
            <p:cNvPr id="29" name="矩形 28"/>
            <p:cNvSpPr/>
            <p:nvPr/>
          </p:nvSpPr>
          <p:spPr>
            <a:xfrm>
              <a:off x="1107232" y="3522977"/>
              <a:ext cx="5713292"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占位符 3"/>
          <p:cNvSpPr txBox="1"/>
          <p:nvPr/>
        </p:nvSpPr>
        <p:spPr bwMode="auto">
          <a:xfrm>
            <a:off x="521930" y="4914407"/>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预测：</a:t>
            </a:r>
            <a:endParaRPr lang="zh-CN" altLang="en-US" sz="2000" dirty="0">
              <a:latin typeface="+mn-ea"/>
            </a:endParaRPr>
          </a:p>
        </p:txBody>
      </p:sp>
      <p:grpSp>
        <p:nvGrpSpPr>
          <p:cNvPr id="31" name="组合 30"/>
          <p:cNvGrpSpPr/>
          <p:nvPr/>
        </p:nvGrpSpPr>
        <p:grpSpPr>
          <a:xfrm>
            <a:off x="2080816" y="3655553"/>
            <a:ext cx="5880735" cy="836295"/>
            <a:chOff x="2080816" y="4437873"/>
            <a:chExt cx="5880735" cy="836295"/>
          </a:xfrm>
        </p:grpSpPr>
        <p:sp>
          <p:nvSpPr>
            <p:cNvPr id="32" name="矩形 31"/>
            <p:cNvSpPr/>
            <p:nvPr/>
          </p:nvSpPr>
          <p:spPr>
            <a:xfrm>
              <a:off x="2080816" y="4437873"/>
              <a:ext cx="5880735" cy="835025"/>
            </a:xfrm>
            <a:prstGeom prst="rect">
              <a:avLst/>
            </a:prstGeom>
          </p:spPr>
          <p:txBody>
            <a:bodyPr wrap="square">
              <a:spAutoFit/>
            </a:bodyPr>
            <a:lstStyle/>
            <a:p>
              <a:pPr>
                <a:spcBef>
                  <a:spcPts val="1000"/>
                </a:spcBef>
              </a:pPr>
              <a:r>
                <a:rPr lang="en-US" altLang="zh-CN" sz="2000" dirty="0">
                  <a:latin typeface="+mn-lt"/>
                  <a:ea typeface="+mn-ea"/>
                </a:rPr>
                <a:t>model </a:t>
              </a:r>
              <a:r>
                <a:rPr lang="en-US" altLang="zh-CN" sz="2000" dirty="0"/>
                <a:t> = KMeans(n_clusters=2, random_state=0)</a:t>
              </a:r>
              <a:endParaRPr lang="en-US" altLang="zh-CN" sz="2000" dirty="0"/>
            </a:p>
            <a:p>
              <a:pPr>
                <a:spcBef>
                  <a:spcPts val="1000"/>
                </a:spcBef>
              </a:pPr>
              <a:r>
                <a:rPr lang="en-US" altLang="zh-CN" sz="2000" dirty="0" err="1" smtClean="0">
                  <a:latin typeface="+mn-lt"/>
                  <a:ea typeface="+mn-ea"/>
                </a:rPr>
                <a:t>model.fit</a:t>
              </a:r>
              <a:r>
                <a:rPr lang="en-US" altLang="zh-CN" sz="2000" dirty="0" smtClean="0">
                  <a:latin typeface="+mn-lt"/>
                  <a:ea typeface="+mn-ea"/>
                </a:rPr>
                <a:t>(</a:t>
              </a:r>
              <a:r>
                <a:rPr lang="en-US" altLang="zh-CN" sz="2000" dirty="0" err="1" smtClean="0">
                  <a:latin typeface="+mn-lt"/>
                  <a:ea typeface="+mn-ea"/>
                </a:rPr>
                <a:t>X_train</a:t>
              </a:r>
              <a:r>
                <a:rPr lang="en-US" altLang="zh-CN" sz="2000" dirty="0" smtClean="0">
                  <a:latin typeface="+mn-lt"/>
                  <a:ea typeface="+mn-ea"/>
                </a:rPr>
                <a:t>)</a:t>
              </a:r>
              <a:endParaRPr lang="en-US" altLang="zh-CN" sz="2000" dirty="0" smtClean="0">
                <a:latin typeface="+mn-lt"/>
                <a:ea typeface="+mn-ea"/>
              </a:endParaRPr>
            </a:p>
          </p:txBody>
        </p:sp>
        <p:sp>
          <p:nvSpPr>
            <p:cNvPr id="33" name="矩形 32"/>
            <p:cNvSpPr/>
            <p:nvPr/>
          </p:nvSpPr>
          <p:spPr>
            <a:xfrm>
              <a:off x="2080816" y="4437873"/>
              <a:ext cx="5880735" cy="836295"/>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080817" y="4872136"/>
            <a:ext cx="3930240" cy="626146"/>
            <a:chOff x="2080817" y="5654456"/>
            <a:chExt cx="3930240" cy="626146"/>
          </a:xfrm>
        </p:grpSpPr>
        <p:sp>
          <p:nvSpPr>
            <p:cNvPr id="35" name="矩形 34"/>
            <p:cNvSpPr/>
            <p:nvPr/>
          </p:nvSpPr>
          <p:spPr>
            <a:xfrm>
              <a:off x="2080817" y="5715368"/>
              <a:ext cx="3930240" cy="398780"/>
            </a:xfrm>
            <a:prstGeom prst="rect">
              <a:avLst/>
            </a:prstGeom>
          </p:spPr>
          <p:txBody>
            <a:bodyPr wrap="square">
              <a:spAutoFit/>
            </a:bodyPr>
            <a:lstStyle/>
            <a:p>
              <a:pPr>
                <a:spcBef>
                  <a:spcPts val="1000"/>
                </a:spcBef>
              </a:pPr>
              <a:r>
                <a:rPr lang="en-US" altLang="zh-CN" sz="2000" dirty="0" smtClean="0">
                  <a:latin typeface="+mn-lt"/>
                  <a:ea typeface="+mn-ea"/>
                </a:rPr>
                <a:t>results=</a:t>
              </a:r>
              <a:r>
                <a:rPr lang="en-US" altLang="zh-CN" sz="2000" dirty="0" err="1" smtClean="0">
                  <a:latin typeface="+mn-lt"/>
                  <a:ea typeface="+mn-ea"/>
                </a:rPr>
                <a:t>model.predict</a:t>
              </a:r>
              <a:r>
                <a:rPr lang="en-US" altLang="zh-CN" sz="2000" dirty="0">
                  <a:latin typeface="+mn-lt"/>
                  <a:ea typeface="+mn-ea"/>
                </a:rPr>
                <a:t>(</a:t>
              </a:r>
              <a:r>
                <a:rPr lang="en-US" altLang="zh-CN" sz="2000" dirty="0" err="1">
                  <a:latin typeface="+mn-lt"/>
                  <a:ea typeface="+mn-ea"/>
                </a:rPr>
                <a:t>X_test</a:t>
              </a:r>
              <a:r>
                <a:rPr lang="en-US" altLang="zh-CN" sz="2000" dirty="0">
                  <a:latin typeface="+mn-lt"/>
                  <a:ea typeface="+mn-ea"/>
                </a:rPr>
                <a:t>)</a:t>
              </a:r>
              <a:endParaRPr lang="zh-CN" altLang="en-US" sz="2000" dirty="0">
                <a:latin typeface="+mn-lt"/>
                <a:ea typeface="+mn-ea"/>
              </a:endParaRPr>
            </a:p>
          </p:txBody>
        </p:sp>
        <p:sp>
          <p:nvSpPr>
            <p:cNvPr id="36" name="矩形 35"/>
            <p:cNvSpPr/>
            <p:nvPr/>
          </p:nvSpPr>
          <p:spPr>
            <a:xfrm>
              <a:off x="2080817" y="5654456"/>
              <a:ext cx="3930240"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p:cNvSpPr txBox="1"/>
          <p:nvPr/>
        </p:nvSpPr>
        <p:spPr bwMode="auto">
          <a:xfrm>
            <a:off x="259840" y="2709550"/>
            <a:ext cx="1694783"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a:latin typeface="+mn-ea"/>
              </a:rPr>
              <a:t>导</a:t>
            </a:r>
            <a:r>
              <a:rPr lang="zh-CN" altLang="en-US" sz="2000" dirty="0" smtClean="0">
                <a:latin typeface="+mn-ea"/>
              </a:rPr>
              <a:t>入库：</a:t>
            </a:r>
            <a:endParaRPr lang="en-US" altLang="zh-CN" sz="2000" b="0" dirty="0" smtClean="0"/>
          </a:p>
        </p:txBody>
      </p:sp>
      <p:sp>
        <p:nvSpPr>
          <p:cNvPr id="7" name="文本占位符 3"/>
          <p:cNvSpPr txBox="1"/>
          <p:nvPr/>
        </p:nvSpPr>
        <p:spPr bwMode="auto">
          <a:xfrm>
            <a:off x="259840" y="3789084"/>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模型训练：</a:t>
            </a:r>
            <a:endParaRPr lang="zh-CN" altLang="en-US" sz="2000" dirty="0">
              <a:latin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rPr>
              <a:t>k均值应用流程</a:t>
            </a:r>
            <a:endParaRPr lang="zh-CN" altLang="en-US" dirty="0">
              <a:solidFill>
                <a:srgbClr val="1353A2"/>
              </a:solidFill>
              <a:cs typeface="+mn-cs"/>
            </a:endParaRPr>
          </a:p>
        </p:txBody>
      </p:sp>
      <p:grpSp>
        <p:nvGrpSpPr>
          <p:cNvPr id="6" name="Group 4"/>
          <p:cNvGrpSpPr/>
          <p:nvPr/>
        </p:nvGrpSpPr>
        <p:grpSpPr bwMode="auto">
          <a:xfrm>
            <a:off x="687591" y="1733904"/>
            <a:ext cx="10816000" cy="4027637"/>
            <a:chOff x="-333" y="1155"/>
            <a:chExt cx="5767" cy="1251"/>
          </a:xfrm>
        </p:grpSpPr>
        <p:sp>
          <p:nvSpPr>
            <p:cNvPr id="7" name="Text Box 5"/>
            <p:cNvSpPr txBox="1">
              <a:spLocks noChangeArrowheads="1"/>
            </p:cNvSpPr>
            <p:nvPr/>
          </p:nvSpPr>
          <p:spPr bwMode="auto">
            <a:xfrm>
              <a:off x="4362" y="2090"/>
              <a:ext cx="347" cy="191"/>
            </a:xfrm>
            <a:prstGeom prst="rect">
              <a:avLst/>
            </a:prstGeom>
            <a:noFill/>
            <a:ln w="9525">
              <a:noFill/>
              <a:miter lim="800000"/>
            </a:ln>
          </p:spPr>
          <p:txBody>
            <a:bodyPr/>
            <a:p>
              <a:r>
                <a:rPr lang="zh-CN" altLang="en-US" sz="3200" b="1" dirty="0">
                  <a:latin typeface="+mn-ea"/>
                  <a:ea typeface="+mn-ea"/>
                </a:rPr>
                <a:t>输出</a:t>
              </a:r>
              <a:endParaRPr lang="zh-CN" altLang="en-US" sz="3200" b="1" dirty="0">
                <a:latin typeface="+mn-ea"/>
                <a:ea typeface="+mn-ea"/>
              </a:endParaRPr>
            </a:p>
          </p:txBody>
        </p:sp>
        <p:sp>
          <p:nvSpPr>
            <p:cNvPr id="8" name="Text Box 6"/>
            <p:cNvSpPr txBox="1">
              <a:spLocks noChangeArrowheads="1"/>
            </p:cNvSpPr>
            <p:nvPr/>
          </p:nvSpPr>
          <p:spPr bwMode="auto">
            <a:xfrm>
              <a:off x="4709" y="2100"/>
              <a:ext cx="209" cy="191"/>
            </a:xfrm>
            <a:prstGeom prst="rect">
              <a:avLst/>
            </a:prstGeom>
            <a:noFill/>
            <a:ln w="9525">
              <a:noFill/>
              <a:miter lim="800000"/>
            </a:ln>
          </p:spPr>
          <p:txBody>
            <a:bodyPr/>
            <a:p>
              <a:r>
                <a:rPr lang="en-US" altLang="zh-CN" sz="2400" b="1" dirty="0">
                  <a:latin typeface="+mn-ea"/>
                  <a:ea typeface="+mn-ea"/>
                </a:rPr>
                <a:t>N</a:t>
              </a:r>
              <a:endParaRPr lang="en-US" altLang="zh-CN" sz="2400" b="1" dirty="0">
                <a:latin typeface="+mn-ea"/>
                <a:ea typeface="+mn-ea"/>
              </a:endParaRPr>
            </a:p>
          </p:txBody>
        </p:sp>
        <p:sp>
          <p:nvSpPr>
            <p:cNvPr id="9" name="Text Box 7"/>
            <p:cNvSpPr txBox="1">
              <a:spLocks noChangeArrowheads="1"/>
            </p:cNvSpPr>
            <p:nvPr/>
          </p:nvSpPr>
          <p:spPr bwMode="auto">
            <a:xfrm>
              <a:off x="-333" y="1559"/>
              <a:ext cx="738" cy="189"/>
            </a:xfrm>
            <a:prstGeom prst="rect">
              <a:avLst/>
            </a:prstGeom>
            <a:noFill/>
            <a:ln w="9525">
              <a:noFill/>
              <a:miter lim="800000"/>
            </a:ln>
          </p:spPr>
          <p:txBody>
            <a:bodyPr/>
            <a:p>
              <a:r>
                <a:rPr lang="zh-CN" altLang="en-US" sz="3200" b="1" dirty="0">
                  <a:latin typeface="+mn-ea"/>
                  <a:ea typeface="+mn-ea"/>
                </a:rPr>
                <a:t>输入</a:t>
              </a:r>
              <a:endParaRPr lang="zh-CN" altLang="en-US" sz="3200" b="1" dirty="0">
                <a:latin typeface="+mn-ea"/>
                <a:ea typeface="+mn-ea"/>
              </a:endParaRPr>
            </a:p>
          </p:txBody>
        </p:sp>
        <p:sp>
          <p:nvSpPr>
            <p:cNvPr id="10" name="Rectangle 8"/>
            <p:cNvSpPr>
              <a:spLocks noChangeArrowheads="1"/>
            </p:cNvSpPr>
            <p:nvPr/>
          </p:nvSpPr>
          <p:spPr bwMode="auto">
            <a:xfrm>
              <a:off x="226" y="1609"/>
              <a:ext cx="312" cy="278"/>
            </a:xfrm>
            <a:prstGeom prst="rect">
              <a:avLst/>
            </a:prstGeom>
            <a:noFill/>
            <a:ln w="9525">
              <a:solidFill>
                <a:schemeClr val="tx1"/>
              </a:solidFill>
              <a:miter lim="800000"/>
            </a:ln>
          </p:spPr>
          <p:txBody>
            <a:bodyPr/>
            <a:p>
              <a:pPr algn="ctr"/>
              <a:r>
                <a:rPr lang="zh-CN" altLang="en-US" sz="2400" b="1" dirty="0">
                  <a:latin typeface="+mn-ea"/>
                  <a:ea typeface="+mn-ea"/>
                </a:rPr>
                <a:t>读入</a:t>
              </a:r>
              <a:endParaRPr lang="zh-CN" altLang="en-US" sz="2400" b="1" dirty="0">
                <a:latin typeface="+mn-ea"/>
                <a:ea typeface="+mn-ea"/>
              </a:endParaRPr>
            </a:p>
          </p:txBody>
        </p:sp>
        <p:sp>
          <p:nvSpPr>
            <p:cNvPr id="11" name="Rectangle 9"/>
            <p:cNvSpPr>
              <a:spLocks noChangeArrowheads="1"/>
            </p:cNvSpPr>
            <p:nvPr/>
          </p:nvSpPr>
          <p:spPr bwMode="auto">
            <a:xfrm>
              <a:off x="821" y="1566"/>
              <a:ext cx="304" cy="370"/>
            </a:xfrm>
            <a:prstGeom prst="rect">
              <a:avLst/>
            </a:prstGeom>
            <a:noFill/>
            <a:ln w="9525">
              <a:solidFill>
                <a:schemeClr val="tx1"/>
              </a:solidFill>
              <a:miter lim="800000"/>
            </a:ln>
          </p:spPr>
          <p:txBody>
            <a:bodyPr/>
            <a:p>
              <a:pPr algn="ctr"/>
              <a:r>
                <a:rPr lang="zh-CN" altLang="en-US" sz="2400" b="1" dirty="0">
                  <a:latin typeface="+mn-ea"/>
                  <a:ea typeface="+mn-ea"/>
                </a:rPr>
                <a:t>标准化</a:t>
              </a:r>
              <a:endParaRPr lang="zh-CN" altLang="en-US" sz="2400" b="1" dirty="0">
                <a:latin typeface="+mn-ea"/>
                <a:ea typeface="+mn-ea"/>
              </a:endParaRPr>
            </a:p>
          </p:txBody>
        </p:sp>
        <p:sp>
          <p:nvSpPr>
            <p:cNvPr id="12" name="Rectangle 10"/>
            <p:cNvSpPr>
              <a:spLocks noChangeArrowheads="1"/>
            </p:cNvSpPr>
            <p:nvPr/>
          </p:nvSpPr>
          <p:spPr bwMode="auto">
            <a:xfrm>
              <a:off x="1333" y="1548"/>
              <a:ext cx="296" cy="400"/>
            </a:xfrm>
            <a:prstGeom prst="rect">
              <a:avLst/>
            </a:prstGeom>
            <a:noFill/>
            <a:ln w="9525">
              <a:solidFill>
                <a:schemeClr val="tx1"/>
              </a:solidFill>
              <a:miter lim="800000"/>
            </a:ln>
          </p:spPr>
          <p:txBody>
            <a:bodyPr/>
            <a:p>
              <a:pPr algn="ctr"/>
              <a:r>
                <a:rPr lang="zh-CN" altLang="en-US" sz="2400" b="1" dirty="0">
                  <a:latin typeface="+mn-ea"/>
                  <a:ea typeface="+mn-ea"/>
                </a:rPr>
                <a:t>归一化</a:t>
              </a:r>
              <a:endParaRPr lang="zh-CN" altLang="en-US" sz="2400" b="1" dirty="0">
                <a:latin typeface="+mn-ea"/>
                <a:ea typeface="+mn-ea"/>
              </a:endParaRPr>
            </a:p>
          </p:txBody>
        </p:sp>
        <p:sp>
          <p:nvSpPr>
            <p:cNvPr id="13" name="Rectangle 11"/>
            <p:cNvSpPr>
              <a:spLocks noChangeArrowheads="1"/>
            </p:cNvSpPr>
            <p:nvPr/>
          </p:nvSpPr>
          <p:spPr bwMode="auto">
            <a:xfrm>
              <a:off x="1849" y="1485"/>
              <a:ext cx="319" cy="535"/>
            </a:xfrm>
            <a:prstGeom prst="rect">
              <a:avLst/>
            </a:prstGeom>
            <a:noFill/>
            <a:ln w="9525">
              <a:solidFill>
                <a:schemeClr val="tx1"/>
              </a:solidFill>
              <a:miter lim="800000"/>
            </a:ln>
          </p:spPr>
          <p:txBody>
            <a:bodyPr/>
            <a:p>
              <a:pPr algn="ctr"/>
              <a:r>
                <a:rPr lang="zh-CN" altLang="en-US" sz="2400" b="1" dirty="0">
                  <a:latin typeface="+mn-ea"/>
                  <a:ea typeface="+mn-ea"/>
                </a:rPr>
                <a:t>初始化簇</a:t>
              </a:r>
              <a:endParaRPr lang="zh-CN" altLang="en-US" sz="2400" b="1" dirty="0">
                <a:latin typeface="+mn-ea"/>
                <a:ea typeface="+mn-ea"/>
              </a:endParaRPr>
            </a:p>
          </p:txBody>
        </p:sp>
        <p:sp>
          <p:nvSpPr>
            <p:cNvPr id="14" name="Rectangle 12"/>
            <p:cNvSpPr>
              <a:spLocks noChangeArrowheads="1"/>
            </p:cNvSpPr>
            <p:nvPr/>
          </p:nvSpPr>
          <p:spPr bwMode="auto">
            <a:xfrm>
              <a:off x="2386" y="1352"/>
              <a:ext cx="294" cy="717"/>
            </a:xfrm>
            <a:prstGeom prst="rect">
              <a:avLst/>
            </a:prstGeom>
            <a:noFill/>
            <a:ln w="9525">
              <a:solidFill>
                <a:schemeClr val="tx1"/>
              </a:solidFill>
              <a:miter lim="800000"/>
            </a:ln>
          </p:spPr>
          <p:txBody>
            <a:bodyPr/>
            <a:p>
              <a:pPr algn="ctr"/>
              <a:r>
                <a:rPr lang="zh-CN" altLang="en-US" sz="2400" b="1" dirty="0">
                  <a:latin typeface="+mn-ea"/>
                  <a:ea typeface="+mn-ea"/>
                </a:rPr>
                <a:t>计算簇平均值</a:t>
              </a:r>
              <a:endParaRPr lang="zh-CN" altLang="en-US" sz="2400" b="1" dirty="0">
                <a:latin typeface="+mn-ea"/>
                <a:ea typeface="+mn-ea"/>
              </a:endParaRPr>
            </a:p>
          </p:txBody>
        </p:sp>
        <p:sp>
          <p:nvSpPr>
            <p:cNvPr id="15" name="Rectangle 13"/>
            <p:cNvSpPr>
              <a:spLocks noChangeArrowheads="1"/>
            </p:cNvSpPr>
            <p:nvPr/>
          </p:nvSpPr>
          <p:spPr bwMode="auto">
            <a:xfrm>
              <a:off x="2995" y="1450"/>
              <a:ext cx="301" cy="596"/>
            </a:xfrm>
            <a:prstGeom prst="rect">
              <a:avLst/>
            </a:prstGeom>
            <a:noFill/>
            <a:ln w="9525">
              <a:solidFill>
                <a:schemeClr val="tx1"/>
              </a:solidFill>
              <a:miter lim="800000"/>
            </a:ln>
          </p:spPr>
          <p:txBody>
            <a:bodyPr/>
            <a:p>
              <a:pPr algn="ctr"/>
              <a:r>
                <a:rPr lang="zh-CN" altLang="en-US" sz="2400" b="1" dirty="0">
                  <a:latin typeface="+mn-ea"/>
                  <a:ea typeface="+mn-ea"/>
                </a:rPr>
                <a:t>更改簇中心</a:t>
              </a:r>
              <a:endParaRPr lang="zh-CN" altLang="en-US" sz="2400" b="1" dirty="0">
                <a:latin typeface="+mn-ea"/>
                <a:ea typeface="+mn-ea"/>
              </a:endParaRPr>
            </a:p>
          </p:txBody>
        </p:sp>
        <p:sp>
          <p:nvSpPr>
            <p:cNvPr id="16" name="Rectangle 14"/>
            <p:cNvSpPr>
              <a:spLocks noChangeArrowheads="1"/>
            </p:cNvSpPr>
            <p:nvPr/>
          </p:nvSpPr>
          <p:spPr bwMode="auto">
            <a:xfrm>
              <a:off x="3518" y="1236"/>
              <a:ext cx="289" cy="954"/>
            </a:xfrm>
            <a:prstGeom prst="rect">
              <a:avLst/>
            </a:prstGeom>
            <a:noFill/>
            <a:ln w="9525">
              <a:solidFill>
                <a:schemeClr val="tx1"/>
              </a:solidFill>
              <a:miter lim="800000"/>
            </a:ln>
          </p:spPr>
          <p:txBody>
            <a:bodyPr/>
            <a:p>
              <a:pPr algn="ctr"/>
              <a:r>
                <a:rPr lang="zh-CN" altLang="en-US" sz="2400" b="1" dirty="0">
                  <a:latin typeface="+mn-ea"/>
                  <a:ea typeface="+mn-ea"/>
                </a:rPr>
                <a:t>重新决定点归何簇</a:t>
              </a:r>
              <a:endParaRPr lang="zh-CN" altLang="en-US" sz="2400" b="1" dirty="0">
                <a:latin typeface="+mn-ea"/>
                <a:ea typeface="+mn-ea"/>
              </a:endParaRPr>
            </a:p>
          </p:txBody>
        </p:sp>
        <p:sp>
          <p:nvSpPr>
            <p:cNvPr id="17" name="Line 15"/>
            <p:cNvSpPr>
              <a:spLocks noChangeShapeType="1"/>
            </p:cNvSpPr>
            <p:nvPr/>
          </p:nvSpPr>
          <p:spPr bwMode="auto">
            <a:xfrm>
              <a:off x="-314" y="1752"/>
              <a:ext cx="527" cy="0"/>
            </a:xfrm>
            <a:prstGeom prst="line">
              <a:avLst/>
            </a:prstGeom>
            <a:noFill/>
            <a:ln w="9525">
              <a:solidFill>
                <a:schemeClr val="tx1"/>
              </a:solidFill>
              <a:round/>
              <a:tailEnd type="triangle" w="med" len="med"/>
            </a:ln>
          </p:spPr>
          <p:txBody>
            <a:bodyPr/>
            <a:p>
              <a:endParaRPr lang="zh-CN" altLang="en-US"/>
            </a:p>
          </p:txBody>
        </p:sp>
        <p:sp>
          <p:nvSpPr>
            <p:cNvPr id="18" name="Line 16"/>
            <p:cNvSpPr>
              <a:spLocks noChangeShapeType="1"/>
            </p:cNvSpPr>
            <p:nvPr/>
          </p:nvSpPr>
          <p:spPr bwMode="auto">
            <a:xfrm>
              <a:off x="552" y="1752"/>
              <a:ext cx="266" cy="0"/>
            </a:xfrm>
            <a:prstGeom prst="line">
              <a:avLst/>
            </a:prstGeom>
            <a:noFill/>
            <a:ln w="9525">
              <a:solidFill>
                <a:schemeClr val="tx1"/>
              </a:solidFill>
              <a:round/>
              <a:tailEnd type="triangle" w="med" len="med"/>
            </a:ln>
          </p:spPr>
          <p:txBody>
            <a:bodyPr/>
            <a:p>
              <a:endParaRPr lang="zh-CN" altLang="en-US"/>
            </a:p>
          </p:txBody>
        </p:sp>
        <p:sp>
          <p:nvSpPr>
            <p:cNvPr id="19" name="Line 17"/>
            <p:cNvSpPr>
              <a:spLocks noChangeShapeType="1"/>
            </p:cNvSpPr>
            <p:nvPr/>
          </p:nvSpPr>
          <p:spPr bwMode="auto">
            <a:xfrm>
              <a:off x="1126" y="1748"/>
              <a:ext cx="190" cy="0"/>
            </a:xfrm>
            <a:prstGeom prst="line">
              <a:avLst/>
            </a:prstGeom>
            <a:noFill/>
            <a:ln w="9525">
              <a:solidFill>
                <a:schemeClr val="tx1"/>
              </a:solidFill>
              <a:round/>
              <a:tailEnd type="triangle" w="med" len="med"/>
            </a:ln>
          </p:spPr>
          <p:txBody>
            <a:bodyPr/>
            <a:p>
              <a:endParaRPr lang="zh-CN" altLang="en-US"/>
            </a:p>
          </p:txBody>
        </p:sp>
        <p:sp>
          <p:nvSpPr>
            <p:cNvPr id="20" name="Line 18"/>
            <p:cNvSpPr>
              <a:spLocks noChangeShapeType="1"/>
            </p:cNvSpPr>
            <p:nvPr/>
          </p:nvSpPr>
          <p:spPr bwMode="auto">
            <a:xfrm>
              <a:off x="1642" y="1748"/>
              <a:ext cx="213" cy="4"/>
            </a:xfrm>
            <a:prstGeom prst="line">
              <a:avLst/>
            </a:prstGeom>
            <a:noFill/>
            <a:ln w="9525">
              <a:solidFill>
                <a:schemeClr val="tx1"/>
              </a:solidFill>
              <a:round/>
              <a:tailEnd type="triangle" w="med" len="med"/>
            </a:ln>
          </p:spPr>
          <p:txBody>
            <a:bodyPr/>
            <a:p>
              <a:endParaRPr lang="zh-CN" altLang="en-US"/>
            </a:p>
          </p:txBody>
        </p:sp>
        <p:sp>
          <p:nvSpPr>
            <p:cNvPr id="21" name="Line 19"/>
            <p:cNvSpPr>
              <a:spLocks noChangeShapeType="1"/>
            </p:cNvSpPr>
            <p:nvPr/>
          </p:nvSpPr>
          <p:spPr bwMode="auto">
            <a:xfrm>
              <a:off x="2168" y="1752"/>
              <a:ext cx="226" cy="0"/>
            </a:xfrm>
            <a:prstGeom prst="line">
              <a:avLst/>
            </a:prstGeom>
            <a:noFill/>
            <a:ln w="9525">
              <a:solidFill>
                <a:schemeClr val="tx1"/>
              </a:solidFill>
              <a:round/>
              <a:tailEnd type="triangle" w="med" len="med"/>
            </a:ln>
          </p:spPr>
          <p:txBody>
            <a:bodyPr/>
            <a:p>
              <a:endParaRPr lang="zh-CN" altLang="en-US"/>
            </a:p>
          </p:txBody>
        </p:sp>
        <p:sp>
          <p:nvSpPr>
            <p:cNvPr id="22" name="Line 20"/>
            <p:cNvSpPr>
              <a:spLocks noChangeShapeType="1"/>
            </p:cNvSpPr>
            <p:nvPr/>
          </p:nvSpPr>
          <p:spPr bwMode="auto">
            <a:xfrm>
              <a:off x="2680" y="1748"/>
              <a:ext cx="226" cy="4"/>
            </a:xfrm>
            <a:prstGeom prst="line">
              <a:avLst/>
            </a:prstGeom>
            <a:noFill/>
            <a:ln w="9525">
              <a:solidFill>
                <a:schemeClr val="tx1"/>
              </a:solidFill>
              <a:round/>
              <a:tailEnd type="triangle" w="med" len="med"/>
            </a:ln>
          </p:spPr>
          <p:txBody>
            <a:bodyPr/>
            <a:p>
              <a:endParaRPr lang="zh-CN" altLang="en-US"/>
            </a:p>
          </p:txBody>
        </p:sp>
        <p:sp>
          <p:nvSpPr>
            <p:cNvPr id="23" name="Line 21"/>
            <p:cNvSpPr>
              <a:spLocks noChangeShapeType="1"/>
            </p:cNvSpPr>
            <p:nvPr/>
          </p:nvSpPr>
          <p:spPr bwMode="auto">
            <a:xfrm>
              <a:off x="3304" y="1739"/>
              <a:ext cx="214" cy="0"/>
            </a:xfrm>
            <a:prstGeom prst="line">
              <a:avLst/>
            </a:prstGeom>
            <a:noFill/>
            <a:ln w="9525">
              <a:solidFill>
                <a:schemeClr val="tx1"/>
              </a:solidFill>
              <a:round/>
              <a:tailEnd type="triangle" w="med" len="med"/>
            </a:ln>
          </p:spPr>
          <p:txBody>
            <a:bodyPr/>
            <a:p>
              <a:endParaRPr lang="zh-CN" altLang="en-US"/>
            </a:p>
          </p:txBody>
        </p:sp>
        <p:sp>
          <p:nvSpPr>
            <p:cNvPr id="24" name="Freeform 22"/>
            <p:cNvSpPr/>
            <p:nvPr/>
          </p:nvSpPr>
          <p:spPr bwMode="auto">
            <a:xfrm rot="612355" flipV="1">
              <a:off x="3816" y="1701"/>
              <a:ext cx="274" cy="26"/>
            </a:xfrm>
            <a:custGeom>
              <a:avLst/>
              <a:gdLst/>
              <a:ahLst/>
              <a:cxnLst>
                <a:cxn ang="0">
                  <a:pos x="0" y="0"/>
                </a:cxn>
                <a:cxn ang="0">
                  <a:pos x="193" y="12"/>
                </a:cxn>
              </a:cxnLst>
              <a:rect l="0" t="0" r="r" b="b"/>
              <a:pathLst>
                <a:path w="193" h="12">
                  <a:moveTo>
                    <a:pt x="0" y="0"/>
                  </a:moveTo>
                  <a:lnTo>
                    <a:pt x="193" y="12"/>
                  </a:lnTo>
                </a:path>
              </a:pathLst>
            </a:custGeom>
            <a:noFill/>
            <a:ln w="9525">
              <a:solidFill>
                <a:schemeClr val="tx1"/>
              </a:solidFill>
              <a:round/>
              <a:headEnd type="none" w="med" len="med"/>
              <a:tailEnd type="triangle" w="med" len="med"/>
            </a:ln>
          </p:spPr>
          <p:txBody>
            <a:bodyPr/>
            <a:p>
              <a:endParaRPr lang="zh-CN" altLang="en-US"/>
            </a:p>
          </p:txBody>
        </p:sp>
        <p:sp>
          <p:nvSpPr>
            <p:cNvPr id="25" name="Text Box 23"/>
            <p:cNvSpPr txBox="1">
              <a:spLocks noChangeArrowheads="1"/>
            </p:cNvSpPr>
            <p:nvPr/>
          </p:nvSpPr>
          <p:spPr bwMode="auto">
            <a:xfrm>
              <a:off x="4573" y="1194"/>
              <a:ext cx="208" cy="191"/>
            </a:xfrm>
            <a:prstGeom prst="rect">
              <a:avLst/>
            </a:prstGeom>
            <a:noFill/>
            <a:ln w="9525">
              <a:noFill/>
              <a:miter lim="800000"/>
            </a:ln>
          </p:spPr>
          <p:txBody>
            <a:bodyPr/>
            <a:p>
              <a:r>
                <a:rPr lang="en-US" altLang="zh-CN" sz="2400" dirty="0">
                  <a:latin typeface="+mn-ea"/>
                  <a:ea typeface="+mn-ea"/>
                </a:rPr>
                <a:t>Y</a:t>
              </a:r>
              <a:endParaRPr lang="en-US" altLang="zh-CN" sz="2400" dirty="0">
                <a:latin typeface="+mn-ea"/>
                <a:ea typeface="+mn-ea"/>
              </a:endParaRPr>
            </a:p>
          </p:txBody>
        </p:sp>
        <p:sp>
          <p:nvSpPr>
            <p:cNvPr id="26" name="Freeform 24"/>
            <p:cNvSpPr/>
            <p:nvPr/>
          </p:nvSpPr>
          <p:spPr bwMode="auto">
            <a:xfrm>
              <a:off x="2544" y="1155"/>
              <a:ext cx="2244" cy="203"/>
            </a:xfrm>
            <a:custGeom>
              <a:avLst/>
              <a:gdLst/>
              <a:ahLst/>
              <a:cxnLst>
                <a:cxn ang="0">
                  <a:pos x="2081" y="125"/>
                </a:cxn>
                <a:cxn ang="0">
                  <a:pos x="2090" y="4"/>
                </a:cxn>
                <a:cxn ang="0">
                  <a:pos x="0" y="0"/>
                </a:cxn>
                <a:cxn ang="0">
                  <a:pos x="2" y="158"/>
                </a:cxn>
              </a:cxnLst>
              <a:rect l="0" t="0" r="r" b="b"/>
              <a:pathLst>
                <a:path w="2090" h="158">
                  <a:moveTo>
                    <a:pt x="2081" y="125"/>
                  </a:moveTo>
                  <a:lnTo>
                    <a:pt x="2090" y="4"/>
                  </a:lnTo>
                  <a:lnTo>
                    <a:pt x="0" y="0"/>
                  </a:lnTo>
                  <a:lnTo>
                    <a:pt x="2" y="158"/>
                  </a:lnTo>
                </a:path>
              </a:pathLst>
            </a:custGeom>
            <a:noFill/>
            <a:ln w="9525">
              <a:solidFill>
                <a:schemeClr val="tx1"/>
              </a:solidFill>
              <a:round/>
              <a:headEnd type="none" w="med" len="med"/>
              <a:tailEnd type="triangle" w="med" len="med"/>
            </a:ln>
          </p:spPr>
          <p:txBody>
            <a:bodyPr/>
            <a:p>
              <a:endParaRPr lang="zh-CN" altLang="en-US"/>
            </a:p>
          </p:txBody>
        </p:sp>
        <p:sp>
          <p:nvSpPr>
            <p:cNvPr id="27" name="AutoShape 25"/>
            <p:cNvSpPr>
              <a:spLocks noChangeArrowheads="1"/>
            </p:cNvSpPr>
            <p:nvPr/>
          </p:nvSpPr>
          <p:spPr bwMode="auto">
            <a:xfrm>
              <a:off x="4092" y="1307"/>
              <a:ext cx="1342" cy="797"/>
            </a:xfrm>
            <a:prstGeom prst="flowChartDecision">
              <a:avLst/>
            </a:prstGeom>
            <a:noFill/>
            <a:ln w="9525">
              <a:solidFill>
                <a:schemeClr val="tx1"/>
              </a:solidFill>
              <a:miter lim="800000"/>
            </a:ln>
          </p:spPr>
          <p:txBody>
            <a:bodyPr/>
            <a:p>
              <a:pPr algn="ctr"/>
              <a:r>
                <a:rPr lang="zh-CN" altLang="en-US" sz="2400" b="1" dirty="0">
                  <a:latin typeface="+mn-ea"/>
                  <a:ea typeface="+mn-ea"/>
                </a:rPr>
                <a:t>簇中心是否变化</a:t>
              </a:r>
              <a:endParaRPr lang="zh-CN" altLang="en-US" sz="2400" b="1" dirty="0">
                <a:latin typeface="+mn-ea"/>
                <a:ea typeface="+mn-ea"/>
              </a:endParaRPr>
            </a:p>
          </p:txBody>
        </p:sp>
        <p:sp>
          <p:nvSpPr>
            <p:cNvPr id="28" name="Freeform 26"/>
            <p:cNvSpPr/>
            <p:nvPr/>
          </p:nvSpPr>
          <p:spPr bwMode="auto">
            <a:xfrm>
              <a:off x="4717" y="2106"/>
              <a:ext cx="2" cy="300"/>
            </a:xfrm>
            <a:custGeom>
              <a:avLst/>
              <a:gdLst/>
              <a:ahLst/>
              <a:cxnLst>
                <a:cxn ang="0">
                  <a:pos x="2" y="0"/>
                </a:cxn>
                <a:cxn ang="0">
                  <a:pos x="0" y="300"/>
                </a:cxn>
              </a:cxnLst>
              <a:rect l="0" t="0" r="r" b="b"/>
              <a:pathLst>
                <a:path w="2" h="300">
                  <a:moveTo>
                    <a:pt x="2" y="0"/>
                  </a:moveTo>
                  <a:lnTo>
                    <a:pt x="0" y="300"/>
                  </a:lnTo>
                </a:path>
              </a:pathLst>
            </a:custGeom>
            <a:noFill/>
            <a:ln w="9525">
              <a:solidFill>
                <a:schemeClr val="tx1"/>
              </a:solidFill>
              <a:round/>
              <a:headEnd type="none" w="med" len="med"/>
              <a:tailEnd type="triangle" w="med" len="med"/>
            </a:ln>
          </p:spPr>
          <p:txBody>
            <a:bodyPr/>
            <a:p>
              <a:endParaRPr lang="zh-CN" alt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dirty="0">
                <a:solidFill>
                  <a:srgbClr val="1353A2"/>
                </a:solidFill>
                <a:cs typeface="+mn-cs"/>
              </a:rPr>
              <a:t>k均值算法聚类优缺点</a:t>
            </a:r>
            <a:endParaRPr lang="zh-CN" altLang="en-US" dirty="0">
              <a:solidFill>
                <a:srgbClr val="1353A2"/>
              </a:solidFill>
              <a:cs typeface="+mn-cs"/>
            </a:endParaRPr>
          </a:p>
        </p:txBody>
      </p:sp>
      <p:sp>
        <p:nvSpPr>
          <p:cNvPr id="5" name="Text Box 3"/>
          <p:cNvSpPr txBox="1">
            <a:spLocks noChangeArrowheads="1"/>
          </p:cNvSpPr>
          <p:nvPr/>
        </p:nvSpPr>
        <p:spPr bwMode="auto">
          <a:xfrm>
            <a:off x="666750" y="805452"/>
            <a:ext cx="11125200" cy="5625220"/>
          </a:xfrm>
          <a:prstGeom prst="rect">
            <a:avLst/>
          </a:prstGeom>
          <a:noFill/>
          <a:ln w="9525">
            <a:noFill/>
            <a:round/>
          </a:ln>
        </p:spPr>
        <p:txBody>
          <a:bodyPr lIns="68580" tIns="34290" rIns="68580" bIns="34290"/>
          <a:p>
            <a:pPr lvl="1">
              <a:spcBef>
                <a:spcPts val="525"/>
              </a:spcBef>
              <a:buClr>
                <a:srgbClr val="336699"/>
              </a:buClr>
            </a:pPr>
            <a:endParaRPr lang="de-DE" sz="1500" dirty="0">
              <a:solidFill>
                <a:prstClr val="black"/>
              </a:solidFill>
              <a:latin typeface="微软雅黑" panose="020B0503020204020204" pitchFamily="34" charset="-122"/>
              <a:ea typeface="微软雅黑" panose="020B0503020204020204" pitchFamily="34" charset="-122"/>
            </a:endParaRPr>
          </a:p>
          <a:p>
            <a:pPr marL="342900" lvl="1" indent="-342900">
              <a:lnSpc>
                <a:spcPct val="150000"/>
              </a:lnSpc>
              <a:spcBef>
                <a:spcPts val="750"/>
              </a:spcBef>
              <a:buClr>
                <a:srgbClr val="336699"/>
              </a:buClr>
              <a:buFont typeface="Wingdings" panose="05000000000000000000" pitchFamily="2" charset="2"/>
              <a:buChar char="Ø"/>
            </a:pPr>
            <a:r>
              <a:rPr lang="zh-CN" altLang="en-US" sz="2800" b="1" dirty="0">
                <a:solidFill>
                  <a:prstClr val="black"/>
                </a:solidFill>
                <a:latin typeface="+mn-ea"/>
                <a:ea typeface="+mn-ea"/>
              </a:rPr>
              <a:t>优势</a:t>
            </a:r>
            <a:endParaRPr lang="zh-CN" altLang="en-US" sz="2800" b="1" dirty="0">
              <a:solidFill>
                <a:prstClr val="black"/>
              </a:solidFill>
              <a:latin typeface="+mn-ea"/>
              <a:ea typeface="+mn-ea"/>
            </a:endParaRPr>
          </a:p>
          <a:p>
            <a:pPr marL="1080135" lvl="1">
              <a:lnSpc>
                <a:spcPct val="150000"/>
              </a:lnSpc>
              <a:spcBef>
                <a:spcPts val="750"/>
              </a:spcBef>
              <a:buClr>
                <a:srgbClr val="336699"/>
              </a:buClr>
              <a:buFont typeface="Wingdings" panose="05000000000000000000" pitchFamily="2" charset="2"/>
              <a:buChar char="l"/>
            </a:pPr>
            <a:r>
              <a:rPr lang="zh-CN" altLang="en-US" sz="2400" b="1" dirty="0" smtClean="0">
                <a:solidFill>
                  <a:prstClr val="black"/>
                </a:solidFill>
                <a:latin typeface="+mn-ea"/>
                <a:ea typeface="+mn-ea"/>
              </a:rPr>
              <a:t> 算法</a:t>
            </a:r>
            <a:r>
              <a:rPr lang="zh-CN" altLang="en-US" sz="2400" b="1" dirty="0">
                <a:solidFill>
                  <a:prstClr val="black"/>
                </a:solidFill>
                <a:latin typeface="+mn-ea"/>
                <a:ea typeface="+mn-ea"/>
              </a:rPr>
              <a:t>简单；</a:t>
            </a:r>
            <a:endParaRPr lang="zh-CN" altLang="en-US" sz="2400" b="1" dirty="0">
              <a:solidFill>
                <a:prstClr val="black"/>
              </a:solidFill>
              <a:latin typeface="+mn-ea"/>
              <a:ea typeface="+mn-ea"/>
            </a:endParaRPr>
          </a:p>
          <a:p>
            <a:pPr marL="1080135" lvl="1">
              <a:lnSpc>
                <a:spcPct val="150000"/>
              </a:lnSpc>
              <a:spcBef>
                <a:spcPts val="750"/>
              </a:spcBef>
              <a:buClr>
                <a:srgbClr val="336699"/>
              </a:buClr>
              <a:buFont typeface="Wingdings" panose="05000000000000000000" pitchFamily="2" charset="2"/>
              <a:buChar char="l"/>
            </a:pPr>
            <a:r>
              <a:rPr lang="zh-CN" altLang="en-US" sz="2400" b="1" dirty="0" smtClean="0">
                <a:solidFill>
                  <a:prstClr val="black"/>
                </a:solidFill>
                <a:latin typeface="+mn-ea"/>
                <a:ea typeface="+mn-ea"/>
              </a:rPr>
              <a:t> 执行</a:t>
            </a:r>
            <a:r>
              <a:rPr lang="zh-CN" altLang="en-US" sz="2400" b="1" dirty="0">
                <a:solidFill>
                  <a:prstClr val="black"/>
                </a:solidFill>
                <a:latin typeface="+mn-ea"/>
                <a:ea typeface="+mn-ea"/>
              </a:rPr>
              <a:t>和收敛过程相对较快，是一种常见的聚类算法。如果变量很大，</a:t>
            </a:r>
            <a:r>
              <a:rPr lang="en-US" altLang="zh-CN" sz="2400" b="1" dirty="0">
                <a:solidFill>
                  <a:prstClr val="black"/>
                </a:solidFill>
                <a:latin typeface="+mn-ea"/>
                <a:ea typeface="+mn-ea"/>
              </a:rPr>
              <a:t>k</a:t>
            </a:r>
            <a:r>
              <a:rPr lang="zh-CN" altLang="en-US" sz="2400" b="1" dirty="0">
                <a:solidFill>
                  <a:prstClr val="black"/>
                </a:solidFill>
                <a:latin typeface="+mn-ea"/>
                <a:ea typeface="+mn-ea"/>
              </a:rPr>
              <a:t>均值比层次聚类的计算速度更快（如果</a:t>
            </a:r>
            <a:r>
              <a:rPr lang="en-US" altLang="zh-CN" sz="2400" b="1" dirty="0">
                <a:solidFill>
                  <a:prstClr val="black"/>
                </a:solidFill>
                <a:latin typeface="+mn-ea"/>
                <a:ea typeface="+mn-ea"/>
              </a:rPr>
              <a:t>k</a:t>
            </a:r>
            <a:r>
              <a:rPr lang="zh-CN" altLang="en-US" sz="2400" b="1" dirty="0">
                <a:solidFill>
                  <a:prstClr val="black"/>
                </a:solidFill>
                <a:latin typeface="+mn-ea"/>
                <a:ea typeface="+mn-ea"/>
              </a:rPr>
              <a:t>很小）</a:t>
            </a:r>
            <a:r>
              <a:rPr lang="zh-CN" altLang="en-US" sz="2400" b="1" dirty="0" smtClean="0">
                <a:solidFill>
                  <a:prstClr val="black"/>
                </a:solidFill>
                <a:latin typeface="+mn-ea"/>
                <a:ea typeface="+mn-ea"/>
              </a:rPr>
              <a:t>。</a:t>
            </a:r>
            <a:endParaRPr lang="zh-CN" altLang="en-US" sz="2400" b="1" dirty="0">
              <a:solidFill>
                <a:prstClr val="black"/>
              </a:solidFill>
              <a:latin typeface="+mn-ea"/>
              <a:ea typeface="+mn-ea"/>
            </a:endParaRPr>
          </a:p>
          <a:p>
            <a:pPr marL="342900" lvl="1" indent="-342900">
              <a:lnSpc>
                <a:spcPct val="150000"/>
              </a:lnSpc>
              <a:spcBef>
                <a:spcPts val="750"/>
              </a:spcBef>
              <a:buClr>
                <a:srgbClr val="336699"/>
              </a:buClr>
              <a:buFont typeface="Wingdings" panose="05000000000000000000" pitchFamily="2" charset="2"/>
              <a:buChar char="Ø"/>
            </a:pPr>
            <a:r>
              <a:rPr lang="zh-CN" altLang="en-US" sz="2800" b="1" dirty="0">
                <a:solidFill>
                  <a:prstClr val="black"/>
                </a:solidFill>
                <a:latin typeface="+mn-ea"/>
                <a:ea typeface="+mn-ea"/>
              </a:rPr>
              <a:t>局限性</a:t>
            </a:r>
            <a:endParaRPr lang="zh-CN" altLang="en-US" sz="2800" b="1" dirty="0">
              <a:solidFill>
                <a:prstClr val="black"/>
              </a:solidFill>
              <a:latin typeface="+mn-ea"/>
              <a:ea typeface="+mn-ea"/>
            </a:endParaRPr>
          </a:p>
          <a:p>
            <a:pPr marL="1080135" lvl="1">
              <a:lnSpc>
                <a:spcPct val="150000"/>
              </a:lnSpc>
              <a:spcBef>
                <a:spcPts val="750"/>
              </a:spcBef>
              <a:buClr>
                <a:srgbClr val="336699"/>
              </a:buClr>
              <a:buFont typeface="Wingdings" panose="05000000000000000000" pitchFamily="2" charset="2"/>
              <a:buChar char="l"/>
            </a:pPr>
            <a:r>
              <a:rPr lang="zh-CN" altLang="en-US" sz="2400" b="1" dirty="0" smtClean="0">
                <a:solidFill>
                  <a:prstClr val="black"/>
                </a:solidFill>
                <a:latin typeface="+mn-ea"/>
                <a:ea typeface="+mn-ea"/>
              </a:rPr>
              <a:t> 算法</a:t>
            </a:r>
            <a:r>
              <a:rPr lang="zh-CN" altLang="en-US" sz="2400" b="1" dirty="0">
                <a:solidFill>
                  <a:prstClr val="black"/>
                </a:solidFill>
                <a:latin typeface="+mn-ea"/>
                <a:ea typeface="+mn-ea"/>
              </a:rPr>
              <a:t>要求簇是密集的、簇和簇之间的差异比较大；</a:t>
            </a:r>
            <a:endParaRPr lang="zh-CN" altLang="en-US" sz="2400" b="1" dirty="0">
              <a:solidFill>
                <a:prstClr val="black"/>
              </a:solidFill>
              <a:latin typeface="+mn-ea"/>
              <a:ea typeface="+mn-ea"/>
            </a:endParaRPr>
          </a:p>
          <a:p>
            <a:pPr marL="1080135" lvl="1">
              <a:lnSpc>
                <a:spcPct val="150000"/>
              </a:lnSpc>
              <a:spcBef>
                <a:spcPts val="750"/>
              </a:spcBef>
              <a:buClr>
                <a:srgbClr val="336699"/>
              </a:buClr>
              <a:buFont typeface="Wingdings" panose="05000000000000000000" pitchFamily="2" charset="2"/>
              <a:buChar char="l"/>
            </a:pPr>
            <a:r>
              <a:rPr lang="zh-CN" altLang="en-US" sz="2400" b="1" dirty="0" smtClean="0">
                <a:solidFill>
                  <a:prstClr val="black"/>
                </a:solidFill>
                <a:latin typeface="+mn-ea"/>
                <a:ea typeface="+mn-ea"/>
              </a:rPr>
              <a:t> 数据</a:t>
            </a:r>
            <a:r>
              <a:rPr lang="zh-CN" altLang="en-US" sz="2400" b="1" dirty="0">
                <a:solidFill>
                  <a:prstClr val="black"/>
                </a:solidFill>
                <a:latin typeface="+mn-ea"/>
                <a:ea typeface="+mn-ea"/>
              </a:rPr>
              <a:t>集的平均值的计算必须有适当的定义；</a:t>
            </a:r>
            <a:endParaRPr lang="zh-CN" altLang="en-US" sz="2400" b="1" dirty="0">
              <a:solidFill>
                <a:prstClr val="black"/>
              </a:solidFill>
              <a:latin typeface="+mn-ea"/>
              <a:ea typeface="+mn-ea"/>
            </a:endParaRPr>
          </a:p>
          <a:p>
            <a:pPr marL="1080135" lvl="1">
              <a:lnSpc>
                <a:spcPct val="150000"/>
              </a:lnSpc>
              <a:spcBef>
                <a:spcPts val="750"/>
              </a:spcBef>
              <a:buClr>
                <a:srgbClr val="336699"/>
              </a:buClr>
              <a:buFont typeface="Wingdings" panose="05000000000000000000" pitchFamily="2" charset="2"/>
              <a:buChar char="l"/>
            </a:pPr>
            <a:r>
              <a:rPr lang="zh-CN" altLang="en-US" sz="2400" b="1" dirty="0" smtClean="0">
                <a:solidFill>
                  <a:prstClr val="black"/>
                </a:solidFill>
                <a:latin typeface="+mn-ea"/>
                <a:ea typeface="+mn-ea"/>
              </a:rPr>
              <a:t> 对于</a:t>
            </a:r>
            <a:r>
              <a:rPr lang="zh-CN" altLang="en-US" sz="2400" b="1" dirty="0">
                <a:solidFill>
                  <a:prstClr val="black"/>
                </a:solidFill>
                <a:latin typeface="+mn-ea"/>
                <a:ea typeface="+mn-ea"/>
              </a:rPr>
              <a:t>某些孤立数据和“噪声”点</a:t>
            </a:r>
            <a:r>
              <a:rPr lang="zh-CN" altLang="en-US" sz="2400" b="1" dirty="0" smtClean="0">
                <a:solidFill>
                  <a:prstClr val="black"/>
                </a:solidFill>
                <a:latin typeface="+mn-ea"/>
                <a:ea typeface="+mn-ea"/>
              </a:rPr>
              <a:t>敏感。 </a:t>
            </a:r>
            <a:endParaRPr lang="zh-CN" altLang="en-US" sz="2400" b="1" dirty="0">
              <a:solidFill>
                <a:prstClr val="black"/>
              </a:solidFill>
              <a:latin typeface="+mn-ea"/>
              <a:ea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k均值算法聚类的典型应用</a:t>
            </a:r>
            <a:endParaRPr lang="zh-CN" altLang="en-US"/>
          </a:p>
        </p:txBody>
      </p:sp>
      <p:sp>
        <p:nvSpPr>
          <p:cNvPr id="5" name="Text Box 3"/>
          <p:cNvSpPr txBox="1">
            <a:spLocks noChangeArrowheads="1"/>
          </p:cNvSpPr>
          <p:nvPr/>
        </p:nvSpPr>
        <p:spPr bwMode="auto">
          <a:xfrm>
            <a:off x="0" y="1399439"/>
            <a:ext cx="11523594" cy="5625220"/>
          </a:xfrm>
          <a:prstGeom prst="rect">
            <a:avLst/>
          </a:prstGeom>
          <a:noFill/>
          <a:ln w="9525">
            <a:noFill/>
            <a:round/>
          </a:ln>
        </p:spPr>
        <p:txBody>
          <a:bodyPr lIns="68580" tIns="34290" rIns="68580" bIns="34290"/>
          <a:p>
            <a:pPr marL="800100" lvl="1" indent="-342900">
              <a:spcBef>
                <a:spcPts val="525"/>
              </a:spcBef>
              <a:buClr>
                <a:srgbClr val="336699"/>
              </a:buClr>
              <a:buFont typeface="Wingdings" panose="05000000000000000000" pitchFamily="2" charset="2"/>
              <a:buChar char="Ø"/>
            </a:pPr>
            <a:r>
              <a:rPr lang="zh-CN" altLang="en-US" sz="2400" b="1" dirty="0">
                <a:solidFill>
                  <a:prstClr val="black"/>
                </a:solidFill>
                <a:latin typeface="微软雅黑" panose="020B0503020204020204" pitchFamily="34" charset="-122"/>
                <a:ea typeface="微软雅黑" panose="020B0503020204020204" pitchFamily="34" charset="-122"/>
              </a:rPr>
              <a:t>基于用户位置信息的商业</a:t>
            </a:r>
            <a:r>
              <a:rPr lang="zh-CN" altLang="en-US" sz="2400" b="1" dirty="0" smtClean="0">
                <a:solidFill>
                  <a:prstClr val="black"/>
                </a:solidFill>
                <a:latin typeface="微软雅黑" panose="020B0503020204020204" pitchFamily="34" charset="-122"/>
                <a:ea typeface="微软雅黑" panose="020B0503020204020204" pitchFamily="34" charset="-122"/>
              </a:rPr>
              <a:t>选址</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720090" lvl="1">
              <a:spcBef>
                <a:spcPts val="525"/>
              </a:spcBef>
              <a:buClr>
                <a:srgbClr val="336699"/>
              </a:buClr>
            </a:pPr>
            <a:r>
              <a:rPr lang="zh-CN" altLang="en-US" sz="2400" dirty="0" smtClean="0">
                <a:solidFill>
                  <a:prstClr val="black"/>
                </a:solidFill>
                <a:latin typeface="微软雅黑" panose="020B0503020204020204" pitchFamily="34" charset="-122"/>
                <a:ea typeface="微软雅黑" panose="020B0503020204020204" pitchFamily="34" charset="-122"/>
              </a:rPr>
              <a:t>意思</a:t>
            </a:r>
            <a:r>
              <a:rPr lang="zh-CN" altLang="en-US" sz="2400" dirty="0">
                <a:solidFill>
                  <a:prstClr val="black"/>
                </a:solidFill>
                <a:latin typeface="微软雅黑" panose="020B0503020204020204" pitchFamily="34" charset="-122"/>
                <a:ea typeface="微软雅黑" panose="020B0503020204020204" pitchFamily="34" charset="-122"/>
              </a:rPr>
              <a:t>是对用户的住址等位置聚类，通过聚类结果来选择商铺位置，比如你打算开一个饭店当然是开在人多的地方最好了，最好距离每一个客户位置都近，这样来的人也就多</a:t>
            </a:r>
            <a:r>
              <a:rPr lang="zh-CN" altLang="en-US" sz="2400" dirty="0" smtClean="0">
                <a:solidFill>
                  <a:prstClr val="black"/>
                </a:solidFill>
                <a:latin typeface="微软雅黑" panose="020B0503020204020204" pitchFamily="34" charset="-122"/>
                <a:ea typeface="微软雅黑" panose="020B0503020204020204" pitchFamily="34" charset="-122"/>
              </a:rPr>
              <a:t>啦</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marL="800100" lvl="1" indent="-342900">
              <a:spcBef>
                <a:spcPts val="525"/>
              </a:spcBef>
              <a:buClr>
                <a:srgbClr val="336699"/>
              </a:buClr>
              <a:buFont typeface="Wingdings" panose="05000000000000000000" pitchFamily="2" charset="2"/>
              <a:buChar char="Ø"/>
            </a:pPr>
            <a:r>
              <a:rPr lang="zh-CN" altLang="en-US" sz="2400" b="1" dirty="0" smtClean="0">
                <a:solidFill>
                  <a:prstClr val="black"/>
                </a:solidFill>
                <a:latin typeface="微软雅黑" panose="020B0503020204020204" pitchFamily="34" charset="-122"/>
                <a:ea typeface="微软雅黑" panose="020B0503020204020204" pitchFamily="34" charset="-122"/>
              </a:rPr>
              <a:t>图像</a:t>
            </a:r>
            <a:r>
              <a:rPr lang="zh-CN" altLang="en-US" sz="2400" b="1" dirty="0">
                <a:solidFill>
                  <a:prstClr val="black"/>
                </a:solidFill>
                <a:latin typeface="微软雅黑" panose="020B0503020204020204" pitchFamily="34" charset="-122"/>
                <a:ea typeface="微软雅黑" panose="020B0503020204020204" pitchFamily="34" charset="-122"/>
              </a:rPr>
              <a:t>分割 </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720090" lvl="1">
              <a:spcBef>
                <a:spcPts val="525"/>
              </a:spcBef>
              <a:buClr>
                <a:srgbClr val="336699"/>
              </a:buClr>
            </a:pPr>
            <a:r>
              <a:rPr lang="zh-CN" altLang="en-US" sz="2400" dirty="0" smtClean="0">
                <a:solidFill>
                  <a:prstClr val="black"/>
                </a:solidFill>
                <a:latin typeface="微软雅黑" panose="020B0503020204020204" pitchFamily="34" charset="-122"/>
                <a:ea typeface="微软雅黑" panose="020B0503020204020204" pitchFamily="34" charset="-122"/>
              </a:rPr>
              <a:t>这</a:t>
            </a:r>
            <a:r>
              <a:rPr lang="zh-CN" altLang="en-US" sz="2400" dirty="0">
                <a:solidFill>
                  <a:prstClr val="black"/>
                </a:solidFill>
                <a:latin typeface="微软雅黑" panose="020B0503020204020204" pitchFamily="34" charset="-122"/>
                <a:ea typeface="微软雅黑" panose="020B0503020204020204" pitchFamily="34" charset="-122"/>
              </a:rPr>
              <a:t>一应用在进行分析图片时非常重要，解析图片内容，自动驾驶里面让计算机读懂图片是很重要的，影响着汽车</a:t>
            </a:r>
            <a:r>
              <a:rPr lang="zh-CN" altLang="en-US" sz="2400" dirty="0" smtClean="0">
                <a:solidFill>
                  <a:prstClr val="black"/>
                </a:solidFill>
                <a:latin typeface="微软雅黑" panose="020B0503020204020204" pitchFamily="34" charset="-122"/>
                <a:ea typeface="微软雅黑" panose="020B0503020204020204" pitchFamily="34" charset="-122"/>
              </a:rPr>
              <a:t>判断</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marL="800100" lvl="1" indent="-342900">
              <a:spcBef>
                <a:spcPts val="525"/>
              </a:spcBef>
              <a:buClr>
                <a:srgbClr val="336699"/>
              </a:buClr>
              <a:buFont typeface="Wingdings" panose="05000000000000000000" pitchFamily="2" charset="2"/>
              <a:buChar char="Ø"/>
            </a:pPr>
            <a:r>
              <a:rPr lang="zh-CN" altLang="en-US" sz="2400" b="1" dirty="0" smtClean="0">
                <a:solidFill>
                  <a:prstClr val="black"/>
                </a:solidFill>
                <a:latin typeface="微软雅黑" panose="020B0503020204020204" pitchFamily="34" charset="-122"/>
                <a:ea typeface="微软雅黑" panose="020B0503020204020204" pitchFamily="34" charset="-122"/>
              </a:rPr>
              <a:t>保险</a:t>
            </a:r>
            <a:r>
              <a:rPr lang="zh-CN" altLang="en-US" sz="2400" b="1" dirty="0">
                <a:solidFill>
                  <a:prstClr val="black"/>
                </a:solidFill>
                <a:latin typeface="微软雅黑" panose="020B0503020204020204" pitchFamily="34" charset="-122"/>
                <a:ea typeface="微软雅黑" panose="020B0503020204020204" pitchFamily="34" charset="-122"/>
              </a:rPr>
              <a:t>投保者</a:t>
            </a:r>
            <a:r>
              <a:rPr lang="zh-CN" altLang="en-US" sz="2400" b="1" dirty="0" smtClean="0">
                <a:solidFill>
                  <a:prstClr val="black"/>
                </a:solidFill>
                <a:latin typeface="微软雅黑" panose="020B0503020204020204" pitchFamily="34" charset="-122"/>
                <a:ea typeface="微软雅黑" panose="020B0503020204020204" pitchFamily="34" charset="-122"/>
              </a:rPr>
              <a:t>分组</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a:spcBef>
                <a:spcPts val="525"/>
              </a:spcBef>
              <a:buClr>
                <a:srgbClr val="336699"/>
              </a:buClr>
              <a:buFont typeface="Wingdings" panose="05000000000000000000" pitchFamily="2" charset="2"/>
              <a:buChar char="Ø"/>
            </a:pPr>
            <a:r>
              <a:rPr lang="zh-CN" altLang="en-US" sz="2400" b="1" dirty="0" smtClean="0">
                <a:solidFill>
                  <a:prstClr val="black"/>
                </a:solidFill>
                <a:latin typeface="微软雅黑" panose="020B0503020204020204" pitchFamily="34" charset="-122"/>
                <a:ea typeface="微软雅黑" panose="020B0503020204020204" pitchFamily="34" charset="-122"/>
              </a:rPr>
              <a:t>新闻</a:t>
            </a:r>
            <a:r>
              <a:rPr lang="zh-CN" altLang="en-US" sz="2400" b="1" dirty="0">
                <a:solidFill>
                  <a:prstClr val="black"/>
                </a:solidFill>
                <a:latin typeface="微软雅黑" panose="020B0503020204020204" pitchFamily="34" charset="-122"/>
                <a:ea typeface="微软雅黑" panose="020B0503020204020204" pitchFamily="34" charset="-122"/>
              </a:rPr>
              <a:t>分类 </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720090" lvl="1">
              <a:spcBef>
                <a:spcPts val="525"/>
              </a:spcBef>
              <a:buClr>
                <a:srgbClr val="336699"/>
              </a:buClr>
            </a:pPr>
            <a:r>
              <a:rPr lang="zh-CN" altLang="en-US" sz="2400" dirty="0" smtClean="0">
                <a:solidFill>
                  <a:prstClr val="black"/>
                </a:solidFill>
                <a:latin typeface="微软雅黑" panose="020B0503020204020204" pitchFamily="34" charset="-122"/>
                <a:ea typeface="微软雅黑" panose="020B0503020204020204" pitchFamily="34" charset="-122"/>
              </a:rPr>
              <a:t>如</a:t>
            </a:r>
            <a:r>
              <a:rPr lang="zh-CN" altLang="en-US" sz="2400" dirty="0">
                <a:solidFill>
                  <a:prstClr val="black"/>
                </a:solidFill>
                <a:latin typeface="微软雅黑" panose="020B0503020204020204" pitchFamily="34" charset="-122"/>
                <a:ea typeface="微软雅黑" panose="020B0503020204020204" pitchFamily="34" charset="-122"/>
              </a:rPr>
              <a:t>今日头条自动</a:t>
            </a:r>
            <a:r>
              <a:rPr lang="zh-CN" altLang="en-US" sz="2400" dirty="0" smtClean="0">
                <a:solidFill>
                  <a:prstClr val="black"/>
                </a:solidFill>
                <a:latin typeface="微软雅黑" panose="020B0503020204020204" pitchFamily="34" charset="-122"/>
                <a:ea typeface="微软雅黑" panose="020B0503020204020204" pitchFamily="34" charset="-122"/>
              </a:rPr>
              <a:t>分类</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marL="800100" lvl="1" indent="-342900">
              <a:spcBef>
                <a:spcPts val="525"/>
              </a:spcBef>
              <a:buClr>
                <a:srgbClr val="336699"/>
              </a:buClr>
              <a:buFont typeface="Wingdings" panose="05000000000000000000" pitchFamily="2" charset="2"/>
              <a:buChar char="Ø"/>
            </a:pPr>
            <a:r>
              <a:rPr lang="zh-CN" altLang="en-US" sz="2400" b="1" dirty="0" smtClean="0">
                <a:solidFill>
                  <a:prstClr val="black"/>
                </a:solidFill>
                <a:latin typeface="微软雅黑" panose="020B0503020204020204" pitchFamily="34" charset="-122"/>
                <a:ea typeface="微软雅黑" panose="020B0503020204020204" pitchFamily="34" charset="-122"/>
              </a:rPr>
              <a:t>国家</a:t>
            </a:r>
            <a:r>
              <a:rPr lang="zh-CN" altLang="en-US" sz="2400" b="1" dirty="0">
                <a:solidFill>
                  <a:prstClr val="black"/>
                </a:solidFill>
                <a:latin typeface="微软雅黑" panose="020B0503020204020204" pitchFamily="34" charset="-122"/>
                <a:ea typeface="微软雅黑" panose="020B0503020204020204" pitchFamily="34" charset="-122"/>
              </a:rPr>
              <a:t>电网用户画像 </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720090" lvl="1">
              <a:spcBef>
                <a:spcPts val="525"/>
              </a:spcBef>
              <a:buClr>
                <a:srgbClr val="336699"/>
              </a:buClr>
            </a:pPr>
            <a:r>
              <a:rPr lang="zh-CN" altLang="en-US" sz="2400" dirty="0" smtClean="0">
                <a:solidFill>
                  <a:prstClr val="black"/>
                </a:solidFill>
                <a:latin typeface="微软雅黑" panose="020B0503020204020204" pitchFamily="34" charset="-122"/>
                <a:ea typeface="微软雅黑" panose="020B0503020204020204" pitchFamily="34" charset="-122"/>
              </a:rPr>
              <a:t>有助于</a:t>
            </a:r>
            <a:r>
              <a:rPr lang="zh-CN" altLang="en-US" sz="2400" dirty="0">
                <a:solidFill>
                  <a:prstClr val="black"/>
                </a:solidFill>
                <a:latin typeface="微软雅黑" panose="020B0503020204020204" pitchFamily="34" charset="-122"/>
                <a:ea typeface="微软雅黑" panose="020B0503020204020204" pitchFamily="34" charset="-122"/>
              </a:rPr>
              <a:t>挖掘有价值的客户信息，为营销、推广</a:t>
            </a:r>
            <a:r>
              <a:rPr lang="zh-CN" altLang="en-US" sz="2400" dirty="0" smtClean="0">
                <a:solidFill>
                  <a:prstClr val="black"/>
                </a:solidFill>
                <a:latin typeface="微软雅黑" panose="020B0503020204020204" pitchFamily="34" charset="-122"/>
                <a:ea typeface="微软雅黑" panose="020B0503020204020204" pitchFamily="34" charset="-122"/>
              </a:rPr>
              <a:t>打下基础</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3059113"/>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a:t>
            </a:r>
            <a:r>
              <a:rPr lang="zh-CN" altLang="en-US" sz="2800" dirty="0">
                <a:solidFill>
                  <a:srgbClr val="595959"/>
                </a:solidFill>
                <a:latin typeface="Impact" panose="020B0806030902050204" pitchFamily="34" charset="0"/>
                <a:ea typeface="微软雅黑" panose="020B0503020204020204" pitchFamily="34" charset="-122"/>
              </a:rPr>
              <a:t>概述</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K</a:t>
            </a:r>
            <a:r>
              <a:rPr lang="zh-CN" altLang="en-US" sz="2800" dirty="0">
                <a:solidFill>
                  <a:srgbClr val="595959"/>
                </a:solidFill>
                <a:latin typeface="Impact" panose="020B0806030902050204" pitchFamily="34" charset="0"/>
                <a:ea typeface="微软雅黑" panose="020B0503020204020204" pitchFamily="34" charset="-122"/>
              </a:rPr>
              <a:t>均值</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03    DBSCAN</a:t>
            </a:r>
            <a:endParaRPr lang="en-US" altLang="zh-CN" sz="2800" dirty="0">
              <a:solidFill>
                <a:schemeClr val="bg1"/>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04    </a:t>
            </a:r>
            <a:r>
              <a:rPr lang="zh-CN" altLang="en-US" sz="2800" dirty="0">
                <a:solidFill>
                  <a:srgbClr val="595959"/>
                </a:solidFill>
                <a:latin typeface="Impact" panose="020B0806030902050204" pitchFamily="34" charset="0"/>
                <a:ea typeface="微软雅黑" panose="020B0503020204020204" pitchFamily="34" charset="-122"/>
              </a:rPr>
              <a:t>簇评估</a:t>
            </a:r>
            <a:endParaRPr lang="zh-CN" altLang="en-US" sz="2800" dirty="0" smtClean="0">
              <a:solidFill>
                <a:srgbClr val="595959"/>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密度聚类</a:t>
            </a:r>
            <a:endParaRPr lang="zh-CN" altLang="en-US"/>
          </a:p>
        </p:txBody>
      </p:sp>
      <p:sp>
        <p:nvSpPr>
          <p:cNvPr id="5" name="Text Box 3"/>
          <p:cNvSpPr txBox="1">
            <a:spLocks noChangeArrowheads="1"/>
          </p:cNvSpPr>
          <p:nvPr/>
        </p:nvSpPr>
        <p:spPr bwMode="auto">
          <a:xfrm>
            <a:off x="2100580" y="5891530"/>
            <a:ext cx="11523345" cy="540385"/>
          </a:xfrm>
          <a:prstGeom prst="rect">
            <a:avLst/>
          </a:prstGeom>
          <a:noFill/>
          <a:ln w="9525">
            <a:noFill/>
            <a:round/>
          </a:ln>
        </p:spPr>
        <p:txBody>
          <a:bodyPr lIns="68580" tIns="34290" rIns="68580" bIns="34290"/>
          <a:p>
            <a:pPr lvl="1" indent="0">
              <a:spcBef>
                <a:spcPts val="525"/>
              </a:spcBef>
              <a:buClr>
                <a:srgbClr val="336699"/>
              </a:buClr>
              <a:buFont typeface="Wingdings" panose="05000000000000000000" pitchFamily="2" charset="2"/>
              <a:buNone/>
            </a:pPr>
            <a:r>
              <a:rPr lang="zh-CN" altLang="en-US" sz="2400" dirty="0" smtClean="0">
                <a:solidFill>
                  <a:prstClr val="black"/>
                </a:solidFill>
                <a:latin typeface="微软雅黑" panose="020B0503020204020204" pitchFamily="34" charset="-122"/>
                <a:ea typeface="微软雅黑" panose="020B0503020204020204" pitchFamily="34" charset="-122"/>
              </a:rPr>
              <a:t>原始数据较为均匀，但每个簇的大小不一样</a:t>
            </a:r>
            <a:endParaRPr lang="zh-CN" altLang="en-US" sz="24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419225" y="1585595"/>
            <a:ext cx="9353550" cy="3686175"/>
          </a:xfrm>
          <a:prstGeom prst="rect">
            <a:avLst/>
          </a:prstGeom>
        </p:spPr>
      </p:pic>
      <p:sp>
        <p:nvSpPr>
          <p:cNvPr id="6" name="文本框 5"/>
          <p:cNvSpPr txBox="1"/>
          <p:nvPr/>
        </p:nvSpPr>
        <p:spPr>
          <a:xfrm>
            <a:off x="3137535" y="5128260"/>
            <a:ext cx="2052320" cy="460375"/>
          </a:xfrm>
          <a:prstGeom prst="rect">
            <a:avLst/>
          </a:prstGeom>
          <a:noFill/>
        </p:spPr>
        <p:txBody>
          <a:bodyPr wrap="square" rtlCol="0">
            <a:spAutoFit/>
          </a:bodyPr>
          <a:p>
            <a:r>
              <a:rPr lang="zh-CN" altLang="en-US"/>
              <a:t>原始数据</a:t>
            </a:r>
            <a:endParaRPr lang="zh-CN" altLang="en-US"/>
          </a:p>
        </p:txBody>
      </p:sp>
      <p:sp>
        <p:nvSpPr>
          <p:cNvPr id="7" name="文本框 6"/>
          <p:cNvSpPr txBox="1"/>
          <p:nvPr/>
        </p:nvSpPr>
        <p:spPr>
          <a:xfrm>
            <a:off x="7323455" y="5128260"/>
            <a:ext cx="2966085" cy="460375"/>
          </a:xfrm>
          <a:prstGeom prst="rect">
            <a:avLst/>
          </a:prstGeom>
          <a:noFill/>
        </p:spPr>
        <p:txBody>
          <a:bodyPr wrap="square" rtlCol="0">
            <a:spAutoFit/>
          </a:bodyPr>
          <a:p>
            <a:r>
              <a:rPr lang="en-US" altLang="zh-CN"/>
              <a:t>Kmeans</a:t>
            </a:r>
            <a:r>
              <a:rPr lang="zh-CN" altLang="en-US"/>
              <a:t>聚类结果</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密度聚类</a:t>
            </a:r>
            <a:endParaRPr lang="zh-CN" altLang="en-US"/>
          </a:p>
        </p:txBody>
      </p:sp>
      <p:sp>
        <p:nvSpPr>
          <p:cNvPr id="5" name="Text Box 3"/>
          <p:cNvSpPr txBox="1">
            <a:spLocks noChangeArrowheads="1"/>
          </p:cNvSpPr>
          <p:nvPr/>
        </p:nvSpPr>
        <p:spPr bwMode="auto">
          <a:xfrm>
            <a:off x="4227830" y="5906770"/>
            <a:ext cx="5547995" cy="540385"/>
          </a:xfrm>
          <a:prstGeom prst="rect">
            <a:avLst/>
          </a:prstGeom>
          <a:noFill/>
          <a:ln w="9525">
            <a:noFill/>
            <a:round/>
          </a:ln>
        </p:spPr>
        <p:txBody>
          <a:bodyPr lIns="68580" tIns="34290" rIns="68580" bIns="34290"/>
          <a:p>
            <a:pPr lvl="1" indent="0">
              <a:spcBef>
                <a:spcPts val="525"/>
              </a:spcBef>
              <a:buClr>
                <a:srgbClr val="336699"/>
              </a:buClr>
              <a:buFont typeface="Wingdings" panose="05000000000000000000" pitchFamily="2" charset="2"/>
              <a:buNone/>
            </a:pPr>
            <a:r>
              <a:rPr lang="zh-CN" altLang="en-US" sz="2400" dirty="0" smtClean="0">
                <a:solidFill>
                  <a:prstClr val="black"/>
                </a:solidFill>
                <a:latin typeface="微软雅黑" panose="020B0503020204020204" pitchFamily="34" charset="-122"/>
                <a:ea typeface="微软雅黑" panose="020B0503020204020204" pitchFamily="34" charset="-122"/>
              </a:rPr>
              <a:t>原始数据密度不均匀</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37535" y="5128260"/>
            <a:ext cx="2052320" cy="460375"/>
          </a:xfrm>
          <a:prstGeom prst="rect">
            <a:avLst/>
          </a:prstGeom>
          <a:noFill/>
        </p:spPr>
        <p:txBody>
          <a:bodyPr wrap="square" rtlCol="0">
            <a:spAutoFit/>
          </a:bodyPr>
          <a:p>
            <a:r>
              <a:rPr lang="zh-CN" altLang="en-US"/>
              <a:t>原始数据</a:t>
            </a:r>
            <a:endParaRPr lang="zh-CN" altLang="en-US"/>
          </a:p>
        </p:txBody>
      </p:sp>
      <p:sp>
        <p:nvSpPr>
          <p:cNvPr id="7" name="文本框 6"/>
          <p:cNvSpPr txBox="1"/>
          <p:nvPr/>
        </p:nvSpPr>
        <p:spPr>
          <a:xfrm>
            <a:off x="7323455" y="5128260"/>
            <a:ext cx="2966085" cy="460375"/>
          </a:xfrm>
          <a:prstGeom prst="rect">
            <a:avLst/>
          </a:prstGeom>
          <a:noFill/>
        </p:spPr>
        <p:txBody>
          <a:bodyPr wrap="square" rtlCol="0">
            <a:spAutoFit/>
          </a:bodyPr>
          <a:p>
            <a:r>
              <a:rPr lang="en-US" altLang="zh-CN"/>
              <a:t>Kmeans</a:t>
            </a:r>
            <a:r>
              <a:rPr lang="zh-CN" altLang="en-US"/>
              <a:t>聚类结果</a:t>
            </a:r>
            <a:endParaRPr lang="zh-CN" altLang="en-US"/>
          </a:p>
        </p:txBody>
      </p:sp>
      <p:pic>
        <p:nvPicPr>
          <p:cNvPr id="2" name="图片 1"/>
          <p:cNvPicPr>
            <a:picLocks noChangeAspect="1"/>
          </p:cNvPicPr>
          <p:nvPr/>
        </p:nvPicPr>
        <p:blipFill>
          <a:blip r:embed="rId1"/>
          <a:stretch>
            <a:fillRect/>
          </a:stretch>
        </p:blipFill>
        <p:spPr>
          <a:xfrm>
            <a:off x="1246505" y="1316990"/>
            <a:ext cx="9698990" cy="38112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olidFill>
                  <a:srgbClr val="1353A2"/>
                </a:solidFill>
                <a:cs typeface="+mn-cs"/>
                <a:sym typeface="+mn-ea"/>
              </a:rPr>
              <a:t>密度聚类</a:t>
            </a:r>
            <a:endParaRPr lang="zh-CN" altLang="en-US"/>
          </a:p>
        </p:txBody>
      </p:sp>
      <p:sp>
        <p:nvSpPr>
          <p:cNvPr id="5" name="Text Box 3"/>
          <p:cNvSpPr txBox="1">
            <a:spLocks noChangeArrowheads="1"/>
          </p:cNvSpPr>
          <p:nvPr/>
        </p:nvSpPr>
        <p:spPr bwMode="auto">
          <a:xfrm>
            <a:off x="4227830" y="5906770"/>
            <a:ext cx="5547995" cy="540385"/>
          </a:xfrm>
          <a:prstGeom prst="rect">
            <a:avLst/>
          </a:prstGeom>
          <a:noFill/>
          <a:ln w="9525">
            <a:noFill/>
            <a:round/>
          </a:ln>
        </p:spPr>
        <p:txBody>
          <a:bodyPr lIns="68580" tIns="34290" rIns="68580" bIns="34290"/>
          <a:p>
            <a:pPr lvl="1" indent="0">
              <a:spcBef>
                <a:spcPts val="525"/>
              </a:spcBef>
              <a:buClr>
                <a:srgbClr val="336699"/>
              </a:buClr>
              <a:buFont typeface="Wingdings" panose="05000000000000000000" pitchFamily="2" charset="2"/>
              <a:buNone/>
            </a:pPr>
            <a:r>
              <a:rPr lang="zh-CN" altLang="en-US" sz="2400" dirty="0" smtClean="0">
                <a:solidFill>
                  <a:prstClr val="black"/>
                </a:solidFill>
                <a:latin typeface="微软雅黑" panose="020B0503020204020204" pitchFamily="34" charset="-122"/>
                <a:ea typeface="微软雅黑" panose="020B0503020204020204" pitchFamily="34" charset="-122"/>
              </a:rPr>
              <a:t>原始数据形状不规则</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37535" y="5128260"/>
            <a:ext cx="2052320" cy="460375"/>
          </a:xfrm>
          <a:prstGeom prst="rect">
            <a:avLst/>
          </a:prstGeom>
          <a:noFill/>
        </p:spPr>
        <p:txBody>
          <a:bodyPr wrap="square" rtlCol="0">
            <a:spAutoFit/>
          </a:bodyPr>
          <a:p>
            <a:r>
              <a:rPr lang="zh-CN" altLang="en-US"/>
              <a:t>原始数据</a:t>
            </a:r>
            <a:endParaRPr lang="zh-CN" altLang="en-US"/>
          </a:p>
        </p:txBody>
      </p:sp>
      <p:sp>
        <p:nvSpPr>
          <p:cNvPr id="7" name="文本框 6"/>
          <p:cNvSpPr txBox="1"/>
          <p:nvPr/>
        </p:nvSpPr>
        <p:spPr>
          <a:xfrm>
            <a:off x="7323455" y="5128260"/>
            <a:ext cx="2966085" cy="460375"/>
          </a:xfrm>
          <a:prstGeom prst="rect">
            <a:avLst/>
          </a:prstGeom>
          <a:noFill/>
        </p:spPr>
        <p:txBody>
          <a:bodyPr wrap="square" rtlCol="0">
            <a:spAutoFit/>
          </a:bodyPr>
          <a:p>
            <a:r>
              <a:rPr lang="en-US" altLang="zh-CN"/>
              <a:t>Kmeans</a:t>
            </a:r>
            <a:r>
              <a:rPr lang="zh-CN" altLang="en-US"/>
              <a:t>聚类结果</a:t>
            </a:r>
            <a:endParaRPr lang="zh-CN" altLang="en-US"/>
          </a:p>
        </p:txBody>
      </p:sp>
      <p:pic>
        <p:nvPicPr>
          <p:cNvPr id="3" name="图片 2"/>
          <p:cNvPicPr>
            <a:picLocks noChangeAspect="1"/>
          </p:cNvPicPr>
          <p:nvPr/>
        </p:nvPicPr>
        <p:blipFill>
          <a:blip r:embed="rId1"/>
          <a:stretch>
            <a:fillRect/>
          </a:stretch>
        </p:blipFill>
        <p:spPr>
          <a:xfrm>
            <a:off x="1815465" y="1410335"/>
            <a:ext cx="8772525" cy="37179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fontAlgn="auto">
              <a:lnSpc>
                <a:spcPct val="100000"/>
              </a:lnSpc>
              <a:spcBef>
                <a:spcPts val="0"/>
              </a:spcBef>
              <a:spcAft>
                <a:spcPts val="0"/>
              </a:spcAft>
              <a:buClrTx/>
              <a:buSzTx/>
              <a:buFont typeface="Arial" panose="020B0704020202020204" pitchFamily="34" charset="0"/>
              <a:defRPr/>
            </a:pPr>
            <a:r>
              <a:rPr lang="zh-CN" altLang="en-US" sz="4000" dirty="0">
                <a:solidFill>
                  <a:srgbClr val="1353A2"/>
                </a:solidFill>
                <a:cs typeface="+mn-cs"/>
              </a:rPr>
              <a:t>聚类 vs 分类</a:t>
            </a:r>
            <a:endParaRPr lang="zh-CN" altLang="en-US" sz="4000" dirty="0">
              <a:solidFill>
                <a:srgbClr val="1353A2"/>
              </a:solidFill>
              <a:cs typeface="+mn-cs"/>
            </a:endParaRPr>
          </a:p>
        </p:txBody>
      </p:sp>
      <p:sp>
        <p:nvSpPr>
          <p:cNvPr id="5" name="Text Box 3"/>
          <p:cNvSpPr txBox="1">
            <a:spLocks noChangeArrowheads="1"/>
          </p:cNvSpPr>
          <p:nvPr/>
        </p:nvSpPr>
        <p:spPr bwMode="auto">
          <a:xfrm>
            <a:off x="587691" y="1553628"/>
            <a:ext cx="10797233" cy="4499442"/>
          </a:xfrm>
          <a:prstGeom prst="rect">
            <a:avLst/>
          </a:prstGeom>
          <a:noFill/>
          <a:ln w="9525">
            <a:noFill/>
            <a:round/>
          </a:ln>
        </p:spPr>
        <p:txBody>
          <a:bodyPr lIns="68580" tIns="34290" rIns="68580" bIns="34290"/>
          <a:p>
            <a:pPr marL="342900" lvl="1" indent="-342900" eaLnBrk="1" hangingPunct="1">
              <a:lnSpc>
                <a:spcPct val="150000"/>
              </a:lnSpc>
              <a:spcBef>
                <a:spcPts val="750"/>
              </a:spcBef>
              <a:buClr>
                <a:srgbClr val="336699"/>
              </a:buClr>
              <a:buFont typeface="Wingdings" panose="05000000000000000000" pitchFamily="2" charset="2"/>
              <a:buChar char="n"/>
            </a:pPr>
            <a:r>
              <a:rPr lang="zh-CN" altLang="en-US" sz="2600" dirty="0">
                <a:latin typeface="黑体" charset="0"/>
                <a:ea typeface="黑体" charset="0"/>
                <a:cs typeface="黑体" charset="0"/>
              </a:rPr>
              <a:t>分类</a:t>
            </a:r>
            <a:r>
              <a:rPr lang="de-DE" sz="2600" dirty="0">
                <a:latin typeface="黑体" charset="0"/>
                <a:ea typeface="黑体" charset="0"/>
                <a:cs typeface="黑体" charset="0"/>
              </a:rPr>
              <a:t>: </a:t>
            </a:r>
            <a:r>
              <a:rPr lang="zh-CN" altLang="en-US" sz="2600" dirty="0">
                <a:latin typeface="黑体" charset="0"/>
                <a:ea typeface="黑体" charset="0"/>
                <a:cs typeface="黑体" charset="0"/>
              </a:rPr>
              <a:t>有监督的学习</a:t>
            </a:r>
            <a:endParaRPr lang="de-DE" sz="2600" dirty="0">
              <a:latin typeface="黑体" charset="0"/>
              <a:ea typeface="黑体" charset="0"/>
              <a:cs typeface="黑体" charset="0"/>
            </a:endParaRPr>
          </a:p>
          <a:p>
            <a:pPr marL="342900" lvl="1" indent="-342900" eaLnBrk="1" hangingPunct="1">
              <a:lnSpc>
                <a:spcPct val="150000"/>
              </a:lnSpc>
              <a:spcBef>
                <a:spcPts val="750"/>
              </a:spcBef>
              <a:buClr>
                <a:srgbClr val="336699"/>
              </a:buClr>
              <a:buFont typeface="Wingdings" panose="05000000000000000000" pitchFamily="2" charset="2"/>
              <a:buChar char="p"/>
            </a:pPr>
            <a:r>
              <a:rPr lang="zh-CN" altLang="en-US" sz="2600" dirty="0">
                <a:latin typeface="黑体" charset="0"/>
                <a:ea typeface="黑体" charset="0"/>
                <a:cs typeface="黑体" charset="0"/>
              </a:rPr>
              <a:t>聚类：无监督的学习</a:t>
            </a:r>
            <a:endParaRPr lang="de-DE" sz="2600" dirty="0">
              <a:latin typeface="黑体" charset="0"/>
              <a:ea typeface="黑体" charset="0"/>
              <a:cs typeface="黑体" charset="0"/>
            </a:endParaRPr>
          </a:p>
          <a:p>
            <a:pPr marL="342900" lvl="1" indent="-342900" eaLnBrk="1" hangingPunct="1">
              <a:lnSpc>
                <a:spcPct val="150000"/>
              </a:lnSpc>
              <a:spcBef>
                <a:spcPts val="750"/>
              </a:spcBef>
              <a:buClr>
                <a:srgbClr val="336699"/>
              </a:buClr>
              <a:buFont typeface="Wingdings" panose="05000000000000000000" pitchFamily="2" charset="2"/>
              <a:buChar char="n"/>
            </a:pPr>
            <a:r>
              <a:rPr lang="zh-CN" altLang="en-US" sz="2600" dirty="0">
                <a:latin typeface="黑体" charset="0"/>
                <a:ea typeface="黑体" charset="0"/>
                <a:cs typeface="黑体" charset="0"/>
              </a:rPr>
              <a:t>分类：类别事先人工定义好，并且是学习算法的输入的一部分</a:t>
            </a:r>
            <a:endParaRPr lang="en-US" sz="2600" dirty="0">
              <a:latin typeface="黑体" charset="0"/>
              <a:ea typeface="黑体" charset="0"/>
              <a:cs typeface="黑体" charset="0"/>
            </a:endParaRPr>
          </a:p>
          <a:p>
            <a:pPr marL="342900" lvl="1" indent="-342900" eaLnBrk="1" hangingPunct="1">
              <a:lnSpc>
                <a:spcPct val="150000"/>
              </a:lnSpc>
              <a:spcBef>
                <a:spcPts val="750"/>
              </a:spcBef>
              <a:buClr>
                <a:srgbClr val="336699"/>
              </a:buClr>
              <a:buFont typeface="Wingdings" panose="05000000000000000000" pitchFamily="2" charset="2"/>
              <a:buChar char="p"/>
            </a:pPr>
            <a:r>
              <a:rPr lang="zh-CN" altLang="en-US" sz="2600" dirty="0">
                <a:latin typeface="黑体" charset="0"/>
                <a:ea typeface="黑体" charset="0"/>
                <a:cs typeface="黑体" charset="0"/>
              </a:rPr>
              <a:t>聚类：簇在没有人工输入的情况下从数据中推理而</a:t>
            </a:r>
            <a:r>
              <a:rPr lang="zh-CN" altLang="en-US" sz="2600" dirty="0" smtClean="0">
                <a:latin typeface="黑体" charset="0"/>
                <a:ea typeface="黑体" charset="0"/>
                <a:cs typeface="黑体" charset="0"/>
              </a:rPr>
              <a:t>得</a:t>
            </a:r>
            <a:endParaRPr lang="de-DE" altLang="zh-CN" sz="2600" dirty="0">
              <a:latin typeface="黑体" charset="0"/>
              <a:ea typeface="黑体" charset="0"/>
              <a:cs typeface="黑体" charset="0"/>
            </a:endParaRPr>
          </a:p>
          <a:p>
            <a:pPr marL="0" lvl="1" eaLnBrk="1" hangingPunct="1">
              <a:lnSpc>
                <a:spcPct val="150000"/>
              </a:lnSpc>
              <a:spcBef>
                <a:spcPts val="750"/>
              </a:spcBef>
              <a:buClr>
                <a:srgbClr val="336699"/>
              </a:buClr>
            </a:pPr>
            <a:endParaRPr lang="de-DE" sz="2600" dirty="0">
              <a:latin typeface="黑体" charset="0"/>
              <a:ea typeface="黑体" charset="0"/>
              <a:cs typeface="黑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rPr>
              <a:t>密度聚类</a:t>
            </a:r>
            <a:endParaRPr lang="zh-CN" altLang="en-US" sz="4000" dirty="0">
              <a:solidFill>
                <a:srgbClr val="1353A2"/>
              </a:solidFill>
              <a:cs typeface="+mn-cs"/>
            </a:endParaRPr>
          </a:p>
        </p:txBody>
      </p:sp>
      <p:sp>
        <p:nvSpPr>
          <p:cNvPr id="5" name="文本框 4"/>
          <p:cNvSpPr txBox="1"/>
          <p:nvPr/>
        </p:nvSpPr>
        <p:spPr>
          <a:xfrm>
            <a:off x="464185" y="1595120"/>
            <a:ext cx="11264265" cy="3969385"/>
          </a:xfrm>
          <a:prstGeom prst="rect">
            <a:avLst/>
          </a:prstGeom>
          <a:noFill/>
        </p:spPr>
        <p:txBody>
          <a:bodyPr wrap="square" rtlCol="0" anchor="t">
            <a:spAutoFit/>
          </a:bodyPr>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mn-ea"/>
              </a:rPr>
              <a:t>基于距离的聚类方法的缺点：</a:t>
            </a:r>
            <a:r>
              <a:rPr lang="zh-CN" altLang="en-US" b="1" dirty="0">
                <a:solidFill>
                  <a:srgbClr val="FF0000"/>
                </a:solidFill>
                <a:latin typeface="+mn-ea"/>
                <a:ea typeface="+mn-ea"/>
                <a:sym typeface="+mn-ea"/>
              </a:rPr>
              <a:t>只能发现球状的簇</a:t>
            </a:r>
            <a:r>
              <a:rPr lang="zh-CN" altLang="en-US" b="1" dirty="0">
                <a:latin typeface="+mn-ea"/>
                <a:ea typeface="+mn-ea"/>
                <a:sym typeface="+mn-ea"/>
              </a:rPr>
              <a:t>，难以发现任意形状的簇。</a:t>
            </a:r>
            <a:endParaRPr lang="zh-CN" altLang="en-US" b="1" dirty="0">
              <a:latin typeface="+mn-ea"/>
              <a:ea typeface="+mn-ea"/>
              <a:sym typeface="+mn-ea"/>
            </a:endParaRPr>
          </a:p>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mn-ea"/>
              </a:rPr>
              <a:t>根据密度完成数据集的聚类，它通过对象周围的密度不断增长聚类。基于密度的聚类算法主要的目标是寻找被低密度区域分离的高密度区域。</a:t>
            </a:r>
            <a:endParaRPr lang="zh-CN" altLang="en-US" b="1" dirty="0" smtClean="0">
              <a:latin typeface="+mn-ea"/>
              <a:ea typeface="+mn-ea"/>
              <a:sym typeface="+mn-ea"/>
            </a:endParaRPr>
          </a:p>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mn-ea"/>
              </a:rPr>
              <a:t>只要临近区域的密度（对象或数据点的数目）超过某个临界值，就继续聚类。</a:t>
            </a:r>
            <a:endParaRPr lang="zh-CN" altLang="en-US" b="1" dirty="0">
              <a:latin typeface="+mn-ea"/>
              <a:ea typeface="+mn-ea"/>
              <a:sym typeface="+mn-ea"/>
            </a:endParaRPr>
          </a:p>
          <a:p>
            <a:pPr marL="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mn-ea"/>
              </a:rPr>
              <a:t>优点：可以过滤掉“噪声”和“离群点”，发现任意形状的簇</a:t>
            </a:r>
            <a:endParaRPr lang="zh-CN" altLang="en-US" b="1" dirty="0">
              <a:latin typeface="+mn-ea"/>
              <a:ea typeface="+mn-ea"/>
            </a:endParaRPr>
          </a:p>
          <a:p>
            <a:pPr marL="0" lvl="1" indent="-342900" eaLnBrk="1" hangingPunct="1">
              <a:lnSpc>
                <a:spcPct val="150000"/>
              </a:lnSpc>
              <a:spcBef>
                <a:spcPts val="0"/>
              </a:spcBef>
              <a:buClr>
                <a:srgbClr val="336699"/>
              </a:buClr>
              <a:buFont typeface="Wingdings" panose="05000000000000000000" pitchFamily="2" charset="2"/>
              <a:buChar char="Ø"/>
            </a:pPr>
            <a:endParaRPr lang="en-US" b="1" dirty="0">
              <a:latin typeface="+mn-ea"/>
              <a:ea typeface="+mn-ea"/>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23555" name="Picture 3"/>
          <p:cNvPicPr>
            <a:picLocks noChangeAspect="1"/>
          </p:cNvPicPr>
          <p:nvPr/>
        </p:nvPicPr>
        <p:blipFill>
          <a:blip r:embed="rId1"/>
          <a:stretch>
            <a:fillRect/>
          </a:stretch>
        </p:blipFill>
        <p:spPr>
          <a:xfrm>
            <a:off x="2271395" y="4414520"/>
            <a:ext cx="2901315" cy="2043430"/>
          </a:xfrm>
          <a:prstGeom prst="rect">
            <a:avLst/>
          </a:prstGeom>
          <a:noFill/>
          <a:ln w="9525">
            <a:noFill/>
          </a:ln>
        </p:spPr>
      </p:pic>
      <p:pic>
        <p:nvPicPr>
          <p:cNvPr id="3" name="Picture 6"/>
          <p:cNvPicPr>
            <a:picLocks noChangeAspect="1"/>
          </p:cNvPicPr>
          <p:nvPr/>
        </p:nvPicPr>
        <p:blipFill>
          <a:blip r:embed="rId2"/>
          <a:stretch>
            <a:fillRect/>
          </a:stretch>
        </p:blipFill>
        <p:spPr>
          <a:xfrm>
            <a:off x="6183630" y="4352925"/>
            <a:ext cx="2806700" cy="2105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sp>
        <p:nvSpPr>
          <p:cNvPr id="5" name="文本框 4"/>
          <p:cNvSpPr txBox="1"/>
          <p:nvPr/>
        </p:nvSpPr>
        <p:spPr>
          <a:xfrm>
            <a:off x="464185" y="1595120"/>
            <a:ext cx="11264265" cy="3415030"/>
          </a:xfrm>
          <a:prstGeom prst="rect">
            <a:avLst/>
          </a:prstGeom>
          <a:noFill/>
        </p:spPr>
        <p:txBody>
          <a:bodyPr wrap="square" rtlCol="0" anchor="t">
            <a:spAutoFit/>
          </a:bodyPr>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solidFill>
                  <a:srgbClr val="FF0000"/>
                </a:solidFill>
                <a:latin typeface="+mn-ea"/>
                <a:ea typeface="+mn-ea"/>
                <a:sym typeface="+mn-ea"/>
              </a:rPr>
              <a:t>DBSCAN</a:t>
            </a:r>
            <a:r>
              <a:rPr lang="zh-CN" altLang="en-US" b="1" dirty="0">
                <a:latin typeface="+mn-ea"/>
                <a:ea typeface="+mn-ea"/>
                <a:sym typeface="+mn-ea"/>
              </a:rPr>
              <a:t>(Density-Based Spatial Clustering of Applications with Noise)是一个比较有代表性的基于</a:t>
            </a:r>
            <a:r>
              <a:rPr lang="zh-CN" altLang="en-US" b="1" dirty="0">
                <a:solidFill>
                  <a:srgbClr val="FF0000"/>
                </a:solidFill>
                <a:latin typeface="+mn-ea"/>
                <a:ea typeface="+mn-ea"/>
                <a:sym typeface="+mn-ea"/>
              </a:rPr>
              <a:t>密度的聚类算法</a:t>
            </a:r>
            <a:r>
              <a:rPr lang="zh-CN" altLang="en-US" b="1" dirty="0">
                <a:latin typeface="+mn-ea"/>
                <a:ea typeface="+mn-ea"/>
                <a:sym typeface="+mn-ea"/>
              </a:rPr>
              <a:t>。</a:t>
            </a:r>
            <a:endParaRPr lang="zh-CN" altLang="en-US" b="1" dirty="0">
              <a:latin typeface="+mn-ea"/>
              <a:ea typeface="+mn-ea"/>
              <a:sym typeface="+mn-ea"/>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1" dirty="0">
              <a:latin typeface="+mn-ea"/>
              <a:ea typeface="+mn-ea"/>
              <a:sym typeface="+mn-ea"/>
            </a:endParaRPr>
          </a:p>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mn-ea"/>
              </a:rPr>
              <a:t>与划分和层次聚类方法不同，它将簇定义为</a:t>
            </a:r>
            <a:r>
              <a:rPr lang="zh-CN" altLang="en-US" b="1" dirty="0">
                <a:solidFill>
                  <a:srgbClr val="FF0000"/>
                </a:solidFill>
                <a:latin typeface="+mn-ea"/>
                <a:ea typeface="+mn-ea"/>
                <a:sym typeface="+mn-ea"/>
              </a:rPr>
              <a:t>密度相连的点</a:t>
            </a:r>
            <a:r>
              <a:rPr lang="zh-CN" altLang="en-US" b="1" dirty="0">
                <a:latin typeface="+mn-ea"/>
                <a:ea typeface="+mn-ea"/>
                <a:sym typeface="+mn-ea"/>
              </a:rPr>
              <a:t>的最大集合，能够把具有足够高密度的区域划分为簇，并可在噪声的空间数据库中发现</a:t>
            </a:r>
            <a:r>
              <a:rPr lang="zh-CN" altLang="en-US" b="1" dirty="0">
                <a:solidFill>
                  <a:srgbClr val="FF0000"/>
                </a:solidFill>
                <a:latin typeface="+mn-ea"/>
                <a:ea typeface="+mn-ea"/>
                <a:sym typeface="+mn-ea"/>
              </a:rPr>
              <a:t>任意形状</a:t>
            </a:r>
            <a:r>
              <a:rPr lang="zh-CN" altLang="en-US" b="1" dirty="0">
                <a:latin typeface="+mn-ea"/>
                <a:ea typeface="+mn-ea"/>
                <a:sym typeface="+mn-ea"/>
              </a:rPr>
              <a:t>的聚类。</a:t>
            </a: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pic>
        <p:nvPicPr>
          <p:cNvPr id="2" name="DBSCAN笑脸聚类">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825625" y="1473835"/>
            <a:ext cx="8091170" cy="463359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sp>
        <p:nvSpPr>
          <p:cNvPr id="5" name="文本框 4"/>
          <p:cNvSpPr txBox="1"/>
          <p:nvPr/>
        </p:nvSpPr>
        <p:spPr>
          <a:xfrm>
            <a:off x="464185" y="1595120"/>
            <a:ext cx="11264265" cy="3415030"/>
          </a:xfrm>
          <a:prstGeom prst="rect">
            <a:avLst/>
          </a:prstGeom>
          <a:noFill/>
        </p:spPr>
        <p:txBody>
          <a:bodyPr wrap="square" rtlCol="0" anchor="t">
            <a:spAutoFit/>
          </a:bodyPr>
          <a:p>
            <a:pPr marL="342900" lvl="1" indent="-342900" eaLnBrk="1" hangingPunct="1">
              <a:lnSpc>
                <a:spcPct val="150000"/>
              </a:lnSpc>
              <a:spcBef>
                <a:spcPts val="0"/>
              </a:spcBef>
              <a:buClr>
                <a:srgbClr val="336699"/>
              </a:buClr>
              <a:buFont typeface="Wingdings" panose="05000000000000000000" pitchFamily="2" charset="2"/>
              <a:buChar char="Ø"/>
            </a:pPr>
            <a:r>
              <a:rPr lang="en-US" altLang="zh-CN" b="1" dirty="0">
                <a:latin typeface="+mn-ea"/>
                <a:ea typeface="+mn-ea"/>
                <a:sym typeface="黑体" panose="02010609060101010101" pitchFamily="49" charset="-122"/>
              </a:rPr>
              <a:t> </a:t>
            </a:r>
            <a:r>
              <a:rPr lang="zh-CN" altLang="en-US" b="1" dirty="0">
                <a:latin typeface="+mn-ea"/>
                <a:ea typeface="+mn-ea"/>
                <a:sym typeface="黑体" panose="02010609060101010101" pitchFamily="49" charset="-122"/>
              </a:rPr>
              <a:t>(1)</a:t>
            </a:r>
            <a:r>
              <a:rPr lang="zh-CN" altLang="en-US" b="1" dirty="0">
                <a:solidFill>
                  <a:srgbClr val="FF0000"/>
                </a:solidFill>
                <a:latin typeface="+mn-ea"/>
                <a:ea typeface="+mn-ea"/>
                <a:sym typeface="黑体" panose="02010609060101010101" pitchFamily="49" charset="-122"/>
              </a:rPr>
              <a:t>є邻域</a:t>
            </a:r>
            <a:r>
              <a:rPr lang="zh-CN" altLang="en-US" b="1" dirty="0">
                <a:latin typeface="+mn-ea"/>
                <a:ea typeface="+mn-ea"/>
                <a:sym typeface="黑体" panose="02010609060101010101" pitchFamily="49" charset="-122"/>
              </a:rPr>
              <a:t>：给定对象є半径为内的区域称为该对象є的邻域。</a:t>
            </a:r>
            <a:endParaRPr lang="zh-CN" altLang="en-US" b="1" dirty="0">
              <a:latin typeface="+mn-ea"/>
              <a:ea typeface="+mn-ea"/>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黑体" panose="02010609060101010101" pitchFamily="49" charset="-122"/>
              </a:rPr>
              <a:t> (2)</a:t>
            </a:r>
            <a:r>
              <a:rPr lang="zh-CN" altLang="en-US" b="1" dirty="0">
                <a:solidFill>
                  <a:srgbClr val="FF0000"/>
                </a:solidFill>
                <a:latin typeface="+mn-ea"/>
                <a:ea typeface="+mn-ea"/>
                <a:sym typeface="黑体" panose="02010609060101010101" pitchFamily="49" charset="-122"/>
              </a:rPr>
              <a:t>密度阈值</a:t>
            </a:r>
            <a:r>
              <a:rPr lang="zh-CN" altLang="en-US" b="1" dirty="0">
                <a:latin typeface="+mn-ea"/>
                <a:ea typeface="+mn-ea"/>
                <a:sym typeface="黑体" panose="02010609060101010101" pitchFamily="49" charset="-122"/>
              </a:rPr>
              <a:t>：为了确定一个邻域是否稠密，DBSCAN使用一个用户指定的参数MinPts,指定稠密区域的密度阈值。</a:t>
            </a:r>
            <a:endParaRPr lang="zh-CN" altLang="en-US" b="1" dirty="0">
              <a:latin typeface="+mn-ea"/>
              <a:ea typeface="+mn-ea"/>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黑体" panose="02010609060101010101" pitchFamily="49" charset="-122"/>
              </a:rPr>
              <a:t> (3)</a:t>
            </a:r>
            <a:r>
              <a:rPr lang="zh-CN" altLang="en-US" b="1" dirty="0">
                <a:solidFill>
                  <a:srgbClr val="FF0000"/>
                </a:solidFill>
                <a:latin typeface="+mn-ea"/>
                <a:ea typeface="+mn-ea"/>
                <a:sym typeface="黑体" panose="02010609060101010101" pitchFamily="49" charset="-122"/>
              </a:rPr>
              <a:t>基于中心的密度</a:t>
            </a:r>
            <a:r>
              <a:rPr lang="zh-CN" altLang="en-US" b="1" dirty="0">
                <a:latin typeface="+mn-ea"/>
                <a:ea typeface="+mn-ea"/>
                <a:sym typeface="黑体" panose="02010609060101010101" pitchFamily="49" charset="-122"/>
              </a:rPr>
              <a:t>：数据集中特定点的密度通过该点（邻域半径）半径之内的点计数（包括本身）来估计，密度是依赖于所选半径的。</a:t>
            </a: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grpSp>
        <p:nvGrpSpPr>
          <p:cNvPr id="8" name="组合 7"/>
          <p:cNvGrpSpPr/>
          <p:nvPr/>
        </p:nvGrpSpPr>
        <p:grpSpPr>
          <a:xfrm>
            <a:off x="573405" y="1543685"/>
            <a:ext cx="11263630" cy="3968750"/>
            <a:chOff x="156" y="2431"/>
            <a:chExt cx="17738" cy="6250"/>
          </a:xfrm>
        </p:grpSpPr>
        <p:sp>
          <p:nvSpPr>
            <p:cNvPr id="5" name="文本框 4"/>
            <p:cNvSpPr txBox="1"/>
            <p:nvPr/>
          </p:nvSpPr>
          <p:spPr>
            <a:xfrm>
              <a:off x="156" y="2431"/>
              <a:ext cx="17739" cy="6251"/>
            </a:xfrm>
            <a:prstGeom prst="rect">
              <a:avLst/>
            </a:prstGeom>
            <a:noFill/>
          </p:spPr>
          <p:txBody>
            <a:bodyPr wrap="square" rtlCol="0" anchor="t">
              <a:spAutoFit/>
            </a:bodyPr>
            <a:p>
              <a:pPr marL="342900" lvl="1" indent="-342900" eaLnBrk="1" hangingPunct="1">
                <a:lnSpc>
                  <a:spcPct val="150000"/>
                </a:lnSpc>
                <a:spcBef>
                  <a:spcPts val="0"/>
                </a:spcBef>
                <a:buClr>
                  <a:srgbClr val="336699"/>
                </a:buClr>
                <a:buFont typeface="Wingdings" panose="05000000000000000000" pitchFamily="2" charset="2"/>
                <a:buChar char="Ø"/>
              </a:pPr>
              <a:r>
                <a:rPr lang="en-US" altLang="zh-CN" b="1" dirty="0">
                  <a:latin typeface="+mn-ea"/>
                  <a:ea typeface="+mn-ea"/>
                  <a:sym typeface="黑体" panose="02010609060101010101" pitchFamily="49" charset="-122"/>
                </a:rPr>
                <a:t> </a:t>
              </a:r>
              <a:r>
                <a:rPr lang="zh-CN" altLang="en-US" b="1" dirty="0">
                  <a:latin typeface="+mn-ea"/>
                  <a:ea typeface="+mn-ea"/>
                  <a:sym typeface="黑体" panose="02010609060101010101" pitchFamily="49" charset="-122"/>
                </a:rPr>
                <a:t>(4)</a:t>
              </a:r>
              <a:r>
                <a:rPr lang="zh-CN" altLang="en-US" b="1" dirty="0">
                  <a:solidFill>
                    <a:srgbClr val="FF0000"/>
                  </a:solidFill>
                  <a:latin typeface="+mn-ea"/>
                  <a:ea typeface="+mn-ea"/>
                  <a:sym typeface="黑体" panose="02010609060101010101" pitchFamily="49" charset="-122"/>
                </a:rPr>
                <a:t>核心对象</a:t>
              </a:r>
              <a:r>
                <a:rPr lang="zh-CN" altLang="en-US" b="1" dirty="0">
                  <a:latin typeface="+mn-ea"/>
                  <a:ea typeface="+mn-ea"/>
                  <a:sym typeface="黑体" panose="02010609060101010101" pitchFamily="49" charset="-122"/>
                </a:rPr>
                <a:t>：如果给定对象є邻域内的样本点数大于等于MinPts，则称该对象为核心对象。</a:t>
              </a:r>
              <a:endParaRPr lang="zh-CN" altLang="en-US" b="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r>
                <a:rPr lang="en-US" altLang="zh-CN" b="1" dirty="0">
                  <a:latin typeface="+mn-ea"/>
                  <a:ea typeface="+mn-ea"/>
                  <a:sym typeface="+mn-ea"/>
                </a:rPr>
                <a:t>    </a:t>
              </a:r>
              <a:r>
                <a:rPr lang="zh-CN" altLang="en-US" b="1" dirty="0">
                  <a:latin typeface="+mn-ea"/>
                  <a:ea typeface="+mn-ea"/>
                  <a:sym typeface="+mn-ea"/>
                </a:rPr>
                <a:t>【例】如下图：设   =1,MinPts=5,  P的  邻域内有7个点，大于MinPts，则P是</a:t>
              </a:r>
              <a:r>
                <a:rPr lang="zh-CN" altLang="en-US" b="1" dirty="0">
                  <a:solidFill>
                    <a:srgbClr val="FF0000"/>
                  </a:solidFill>
                  <a:latin typeface="+mn-ea"/>
                  <a:ea typeface="+mn-ea"/>
                  <a:sym typeface="+mn-ea"/>
                </a:rPr>
                <a:t>核心对象</a:t>
              </a:r>
              <a:endParaRPr lang="zh-CN" altLang="en-US" b="1" dirty="0">
                <a:solidFill>
                  <a:srgbClr val="FF0000"/>
                </a:solidFill>
                <a:latin typeface="+mn-ea"/>
                <a:ea typeface="+mn-ea"/>
                <a:cs typeface="+mn-cs"/>
                <a:sym typeface="+mn-ea"/>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graphicFrame>
          <p:nvGraphicFramePr>
            <p:cNvPr id="2" name="Object 26"/>
            <p:cNvGraphicFramePr>
              <a:graphicFrameLocks noChangeAspect="1"/>
            </p:cNvGraphicFramePr>
            <p:nvPr/>
          </p:nvGraphicFramePr>
          <p:xfrm>
            <a:off x="5296" y="4524"/>
            <a:ext cx="498" cy="536"/>
          </p:xfrm>
          <a:graphic>
            <a:graphicData uri="http://schemas.openxmlformats.org/presentationml/2006/ole">
              <mc:AlternateContent xmlns:mc="http://schemas.openxmlformats.org/markup-compatibility/2006">
                <mc:Choice xmlns:v="urn:schemas-microsoft-com:vml" Requires="v">
                  <p:oleObj spid="_x0000_s3" name="" r:id="rId1" imgW="181610" imgH="194945" progId="Equation.3">
                    <p:embed/>
                  </p:oleObj>
                </mc:Choice>
                <mc:Fallback>
                  <p:oleObj name="" r:id="rId1" imgW="181610" imgH="194945" progId="Equation.3">
                    <p:embed/>
                    <p:pic>
                      <p:nvPicPr>
                        <p:cNvPr id="0" name="图片 3082"/>
                        <p:cNvPicPr/>
                        <p:nvPr/>
                      </p:nvPicPr>
                      <p:blipFill>
                        <a:blip r:embed="rId2"/>
                        <a:stretch>
                          <a:fillRect/>
                        </a:stretch>
                      </p:blipFill>
                      <p:spPr>
                        <a:xfrm>
                          <a:off x="5296" y="4524"/>
                          <a:ext cx="498" cy="536"/>
                        </a:xfrm>
                        <a:prstGeom prst="rect">
                          <a:avLst/>
                        </a:prstGeom>
                        <a:noFill/>
                        <a:ln w="38100">
                          <a:noFill/>
                          <a:miter/>
                        </a:ln>
                      </p:spPr>
                    </p:pic>
                  </p:oleObj>
                </mc:Fallback>
              </mc:AlternateContent>
            </a:graphicData>
          </a:graphic>
        </p:graphicFrame>
        <p:graphicFrame>
          <p:nvGraphicFramePr>
            <p:cNvPr id="6" name="Object 26"/>
            <p:cNvGraphicFramePr>
              <a:graphicFrameLocks noChangeAspect="1"/>
            </p:cNvGraphicFramePr>
            <p:nvPr/>
          </p:nvGraphicFramePr>
          <p:xfrm>
            <a:off x="10021" y="4524"/>
            <a:ext cx="498" cy="536"/>
          </p:xfrm>
          <a:graphic>
            <a:graphicData uri="http://schemas.openxmlformats.org/presentationml/2006/ole">
              <mc:AlternateContent xmlns:mc="http://schemas.openxmlformats.org/markup-compatibility/2006">
                <mc:Choice xmlns:v="urn:schemas-microsoft-com:vml" Requires="v">
                  <p:oleObj spid="_x0000_s7" name="" r:id="rId3" imgW="181610" imgH="194945" progId="Equation.3">
                    <p:embed/>
                  </p:oleObj>
                </mc:Choice>
                <mc:Fallback>
                  <p:oleObj name="" r:id="rId3" imgW="181610" imgH="194945" progId="Equation.3">
                    <p:embed/>
                    <p:pic>
                      <p:nvPicPr>
                        <p:cNvPr id="0" name="图片 3082"/>
                        <p:cNvPicPr/>
                        <p:nvPr/>
                      </p:nvPicPr>
                      <p:blipFill>
                        <a:blip r:embed="rId2"/>
                        <a:stretch>
                          <a:fillRect/>
                        </a:stretch>
                      </p:blipFill>
                      <p:spPr>
                        <a:xfrm>
                          <a:off x="10021" y="4524"/>
                          <a:ext cx="498" cy="536"/>
                        </a:xfrm>
                        <a:prstGeom prst="rect">
                          <a:avLst/>
                        </a:prstGeom>
                        <a:noFill/>
                        <a:ln w="38100">
                          <a:noFill/>
                          <a:miter/>
                        </a:ln>
                      </p:spPr>
                    </p:pic>
                  </p:oleObj>
                </mc:Fallback>
              </mc:AlternateContent>
            </a:graphicData>
          </a:graphic>
        </p:graphicFrame>
      </p:grpSp>
      <p:pic>
        <p:nvPicPr>
          <p:cNvPr id="9" name="图片 8"/>
          <p:cNvPicPr>
            <a:picLocks noChangeAspect="1"/>
          </p:cNvPicPr>
          <p:nvPr/>
        </p:nvPicPr>
        <p:blipFill>
          <a:blip r:embed="rId4"/>
          <a:stretch>
            <a:fillRect/>
          </a:stretch>
        </p:blipFill>
        <p:spPr>
          <a:xfrm>
            <a:off x="3888740" y="3347085"/>
            <a:ext cx="4864735" cy="304292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sp>
        <p:nvSpPr>
          <p:cNvPr id="5" name="文本框 4"/>
          <p:cNvSpPr txBox="1"/>
          <p:nvPr/>
        </p:nvSpPr>
        <p:spPr>
          <a:xfrm>
            <a:off x="464185" y="1595120"/>
            <a:ext cx="11264265" cy="3969385"/>
          </a:xfrm>
          <a:prstGeom prst="rect">
            <a:avLst/>
          </a:prstGeom>
          <a:noFill/>
        </p:spPr>
        <p:txBody>
          <a:bodyPr wrap="square" rtlCol="0" anchor="t">
            <a:spAutoFit/>
          </a:bodyPr>
          <a:p>
            <a:pPr marL="342900" lvl="1" indent="-342900" eaLnBrk="1" hangingPunct="1">
              <a:lnSpc>
                <a:spcPct val="150000"/>
              </a:lnSpc>
              <a:spcBef>
                <a:spcPts val="0"/>
              </a:spcBef>
              <a:buClr>
                <a:srgbClr val="336699"/>
              </a:buClr>
              <a:buFont typeface="Wingdings" panose="05000000000000000000" pitchFamily="2" charset="2"/>
              <a:buChar char="Ø"/>
            </a:pPr>
            <a:r>
              <a:rPr lang="en-US" altLang="zh-CN" b="1" dirty="0">
                <a:latin typeface="+mn-ea"/>
                <a:ea typeface="+mn-ea"/>
                <a:sym typeface="黑体" panose="02010609060101010101" pitchFamily="49" charset="-122"/>
              </a:rPr>
              <a:t> </a:t>
            </a:r>
            <a:r>
              <a:rPr lang="zh-CN" altLang="en-US" b="1" dirty="0">
                <a:latin typeface="+mn-ea"/>
                <a:ea typeface="+mn-ea"/>
                <a:sym typeface="黑体" panose="02010609060101010101" pitchFamily="49" charset="-122"/>
              </a:rPr>
              <a:t>(5)</a:t>
            </a:r>
            <a:r>
              <a:rPr lang="zh-CN" altLang="en-US" b="1" dirty="0">
                <a:solidFill>
                  <a:srgbClr val="FF0000"/>
                </a:solidFill>
                <a:latin typeface="+mn-ea"/>
                <a:ea typeface="+mn-ea"/>
                <a:sym typeface="黑体" panose="02010609060101010101" pitchFamily="49" charset="-122"/>
              </a:rPr>
              <a:t>直接密度可达</a:t>
            </a:r>
            <a:r>
              <a:rPr lang="zh-CN" altLang="en-US" b="1" dirty="0">
                <a:latin typeface="+mn-ea"/>
                <a:ea typeface="+mn-ea"/>
                <a:sym typeface="黑体" panose="02010609060101010101" pitchFamily="49" charset="-122"/>
              </a:rPr>
              <a:t>：对于样本集合D，如果样本点q在p的є邻域内，并且p为核心对象，那么对象q从对象p直接密度可达。</a:t>
            </a:r>
            <a:endParaRPr lang="zh-CN" altLang="en-US" b="1" noProof="1" dirty="0">
              <a:latin typeface="+mn-ea"/>
              <a:ea typeface="+mn-ea"/>
            </a:endParaRPr>
          </a:p>
          <a:p>
            <a:pPr marL="0" lvl="1" indent="0" eaLnBrk="1" hangingPunct="1">
              <a:lnSpc>
                <a:spcPct val="150000"/>
              </a:lnSpc>
              <a:spcBef>
                <a:spcPts val="0"/>
              </a:spcBef>
              <a:buClr>
                <a:srgbClr val="336699"/>
              </a:buClr>
              <a:buFont typeface="Wingdings" panose="05000000000000000000" pitchFamily="2" charset="2"/>
              <a:buNone/>
            </a:pPr>
            <a:r>
              <a:rPr lang="en-US" altLang="zh-CN" b="1" dirty="0">
                <a:latin typeface="+mn-ea"/>
                <a:ea typeface="+mn-ea"/>
                <a:sym typeface="+mn-ea"/>
              </a:rPr>
              <a:t>  </a:t>
            </a:r>
            <a:r>
              <a:rPr lang="zh-CN" altLang="en-US" b="1" dirty="0">
                <a:latin typeface="+mn-ea"/>
                <a:ea typeface="+mn-ea"/>
                <a:sym typeface="+mn-ea"/>
              </a:rPr>
              <a:t>【例】在下图中,ε=1，MinPts=5 ，q是一个核心对象,对象 p从对象q出发是直接密度可达的。</a:t>
            </a:r>
            <a:endParaRPr lang="zh-CN" altLang="en-US" b="1" noProof="1" dirty="0">
              <a:latin typeface="+mn-ea"/>
              <a:ea typeface="+mn-ea"/>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63492" name="Picture 4" descr="zjmikd"/>
          <p:cNvPicPr>
            <a:picLocks noChangeAspect="1"/>
          </p:cNvPicPr>
          <p:nvPr/>
        </p:nvPicPr>
        <p:blipFill>
          <a:blip r:embed="rId1"/>
          <a:stretch>
            <a:fillRect/>
          </a:stretch>
        </p:blipFill>
        <p:spPr>
          <a:xfrm>
            <a:off x="4144645" y="3756660"/>
            <a:ext cx="3258820" cy="271018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additive="base">
                                        <p:cTn id="7" dur="500" fill="hold"/>
                                        <p:tgtEl>
                                          <p:spTgt spid="63492"/>
                                        </p:tgtEl>
                                        <p:attrNameLst>
                                          <p:attrName>ppt_x</p:attrName>
                                        </p:attrNameLst>
                                      </p:cBhvr>
                                      <p:tavLst>
                                        <p:tav tm="0">
                                          <p:val>
                                            <p:strVal val="#ppt_x"/>
                                          </p:val>
                                        </p:tav>
                                        <p:tav tm="100000">
                                          <p:val>
                                            <p:strVal val="#ppt_x"/>
                                          </p:val>
                                        </p:tav>
                                      </p:tavLst>
                                    </p:anim>
                                    <p:anim calcmode="lin" valueType="num">
                                      <p:cBhvr additive="base">
                                        <p:cTn id="8"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sp>
        <p:nvSpPr>
          <p:cNvPr id="5" name="文本框 4"/>
          <p:cNvSpPr txBox="1"/>
          <p:nvPr/>
        </p:nvSpPr>
        <p:spPr>
          <a:xfrm>
            <a:off x="464185" y="1595120"/>
            <a:ext cx="11264265" cy="3969385"/>
          </a:xfrm>
          <a:prstGeom prst="rect">
            <a:avLst/>
          </a:prstGeom>
          <a:noFill/>
        </p:spPr>
        <p:txBody>
          <a:bodyPr wrap="square" rtlCol="0" anchor="t">
            <a:spAutoFit/>
          </a:bodyPr>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黑体" panose="02010609060101010101" pitchFamily="49" charset="-122"/>
              </a:rPr>
              <a:t> </a:t>
            </a:r>
            <a:r>
              <a:rPr lang="zh-CN" altLang="en-US" b="1" dirty="0">
                <a:latin typeface="+mn-ea"/>
                <a:ea typeface="+mn-ea"/>
                <a:sym typeface="黑体" panose="02010609060101010101" pitchFamily="49" charset="-122"/>
              </a:rPr>
              <a:t>(6)</a:t>
            </a:r>
            <a:r>
              <a:rPr lang="zh-CN" altLang="en-US" b="1" dirty="0">
                <a:solidFill>
                  <a:srgbClr val="FF0000"/>
                </a:solidFill>
                <a:latin typeface="+mn-ea"/>
                <a:ea typeface="+mn-ea"/>
                <a:sym typeface="黑体" panose="02010609060101010101" pitchFamily="49" charset="-122"/>
              </a:rPr>
              <a:t>密度可达的</a:t>
            </a:r>
            <a:r>
              <a:rPr lang="zh-CN" altLang="en-US" b="1" dirty="0">
                <a:latin typeface="+mn-ea"/>
                <a:ea typeface="+mn-ea"/>
                <a:sym typeface="黑体" panose="02010609060101010101" pitchFamily="49" charset="-122"/>
              </a:rPr>
              <a:t>：如果存在一个对象链p1，p2，…，pn，p1=q，pn=p，对pi∈D，（1 &lt;= i &lt;=n），pi+1是从pi关于є和MinPts直接密度可达的，则对象p是从对象q关于є和MinPts密度可达的。</a:t>
            </a:r>
            <a:endParaRPr lang="zh-CN" altLang="en-US" b="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r>
              <a:rPr lang="en-US" altLang="zh-CN" b="1" dirty="0">
                <a:latin typeface="+mn-ea"/>
                <a:ea typeface="+mn-ea"/>
                <a:sym typeface="+mn-ea"/>
              </a:rPr>
              <a:t>  </a:t>
            </a:r>
            <a:r>
              <a:rPr lang="zh-CN" altLang="en-US" b="1" dirty="0">
                <a:latin typeface="+mn-ea"/>
                <a:ea typeface="+mn-ea"/>
                <a:sym typeface="+mn-ea"/>
              </a:rPr>
              <a:t>【例】 在下图中，ε=1，MinPts=5，对象p从对象q关于ε和MinPts密度可达的</a:t>
            </a:r>
            <a:endParaRPr kumimoji="0" lang="zh-CN" altLang="en-US" b="1" kern="1200" cap="none" spc="0" normalizeH="0" baseline="0" dirty="0">
              <a:latin typeface="+mn-ea"/>
              <a:ea typeface="+mn-ea"/>
              <a:cs typeface="+mn-cs"/>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64516" name="图片 3"/>
          <p:cNvPicPr>
            <a:picLocks noChangeAspect="1"/>
          </p:cNvPicPr>
          <p:nvPr/>
        </p:nvPicPr>
        <p:blipFill>
          <a:blip r:embed="rId1"/>
          <a:stretch>
            <a:fillRect/>
          </a:stretch>
        </p:blipFill>
        <p:spPr>
          <a:xfrm>
            <a:off x="3978910" y="3928110"/>
            <a:ext cx="3535680" cy="2451735"/>
          </a:xfrm>
          <a:prstGeom prst="rect">
            <a:avLst/>
          </a:prstGeom>
          <a:noFill/>
          <a:ln w="9525">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sp>
        <p:nvSpPr>
          <p:cNvPr id="5" name="文本框 4"/>
          <p:cNvSpPr txBox="1"/>
          <p:nvPr/>
        </p:nvSpPr>
        <p:spPr>
          <a:xfrm>
            <a:off x="464185" y="1595120"/>
            <a:ext cx="11264265" cy="3415030"/>
          </a:xfrm>
          <a:prstGeom prst="rect">
            <a:avLst/>
          </a:prstGeom>
          <a:noFill/>
        </p:spPr>
        <p:txBody>
          <a:bodyPr wrap="square" rtlCol="0" anchor="t">
            <a:spAutoFit/>
          </a:bodyPr>
          <a:p>
            <a:pPr marL="342900" lvl="1" indent="-342900" eaLnBrk="1" hangingPunct="1">
              <a:lnSpc>
                <a:spcPct val="150000"/>
              </a:lnSpc>
              <a:spcBef>
                <a:spcPts val="0"/>
              </a:spcBef>
              <a:buClr>
                <a:srgbClr val="336699"/>
              </a:buClr>
              <a:buFont typeface="Wingdings" panose="05000000000000000000" pitchFamily="2" charset="2"/>
              <a:buChar char="Ø"/>
            </a:pPr>
            <a:r>
              <a:rPr lang="zh-CN" altLang="en-US" b="1" dirty="0">
                <a:latin typeface="+mn-ea"/>
                <a:ea typeface="+mn-ea"/>
                <a:sym typeface="黑体" panose="02010609060101010101" pitchFamily="49" charset="-122"/>
              </a:rPr>
              <a:t> </a:t>
            </a:r>
            <a:r>
              <a:rPr lang="zh-CN" altLang="en-US" b="1" dirty="0">
                <a:latin typeface="+mn-ea"/>
                <a:ea typeface="+mn-ea"/>
                <a:sym typeface="黑体" panose="02010609060101010101" pitchFamily="49" charset="-122"/>
              </a:rPr>
              <a:t>(7)</a:t>
            </a:r>
            <a:r>
              <a:rPr lang="zh-CN" altLang="en-US" b="1" dirty="0">
                <a:solidFill>
                  <a:srgbClr val="FF0000"/>
                </a:solidFill>
                <a:latin typeface="+mn-ea"/>
                <a:ea typeface="+mn-ea"/>
                <a:sym typeface="黑体" panose="02010609060101010101" pitchFamily="49" charset="-122"/>
              </a:rPr>
              <a:t>密度相连的</a:t>
            </a:r>
            <a:r>
              <a:rPr lang="zh-CN" altLang="en-US" b="1" dirty="0">
                <a:latin typeface="+mn-ea"/>
                <a:ea typeface="+mn-ea"/>
                <a:sym typeface="黑体" panose="02010609060101010101" pitchFamily="49" charset="-122"/>
              </a:rPr>
              <a:t>：如果对象集合D中存在一个对象o，使得对象p和q是从o关于є和MinPts密度可达的，那么对象p和q是关于є和MinPts密度相连的。</a:t>
            </a:r>
            <a:endParaRPr lang="zh-CN" altLang="en-US" b="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r>
              <a:rPr lang="en-US" altLang="zh-CN" b="1" dirty="0">
                <a:latin typeface="+mn-ea"/>
                <a:ea typeface="+mn-ea"/>
                <a:sym typeface="+mn-ea"/>
              </a:rPr>
              <a:t>  </a:t>
            </a:r>
            <a:r>
              <a:rPr lang="zh-CN" altLang="en-US" b="1" dirty="0">
                <a:latin typeface="+mn-ea"/>
                <a:ea typeface="+mn-ea"/>
                <a:sym typeface="+mn-ea"/>
              </a:rPr>
              <a:t>【例】 在下图中，</a:t>
            </a:r>
            <a:r>
              <a:rPr lang="zh-CN" altLang="en-US" b="1" dirty="0">
                <a:latin typeface="+mn-ea"/>
                <a:ea typeface="+mn-ea"/>
                <a:sym typeface="+mn-ea"/>
              </a:rPr>
              <a:t>对象p和q是关于 ε和MinPts密度相连的。</a:t>
            </a:r>
            <a:endParaRPr kumimoji="0" lang="zh-CN" altLang="en-US" b="1" kern="1200" cap="none" spc="0" normalizeH="0" baseline="0" dirty="0">
              <a:latin typeface="+mn-ea"/>
              <a:ea typeface="+mn-ea"/>
              <a:cs typeface="+mn-cs"/>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65540" name="Picture 4" descr="dbscan-zjmdkd"/>
          <p:cNvPicPr>
            <a:picLocks noChangeAspect="1"/>
          </p:cNvPicPr>
          <p:nvPr/>
        </p:nvPicPr>
        <p:blipFill>
          <a:blip r:embed="rId1"/>
          <a:stretch>
            <a:fillRect/>
          </a:stretch>
        </p:blipFill>
        <p:spPr>
          <a:xfrm>
            <a:off x="4125595" y="3373755"/>
            <a:ext cx="3940810" cy="3063875"/>
          </a:xfrm>
          <a:prstGeom prst="rect">
            <a:avLst/>
          </a:prstGeom>
          <a:noFill/>
          <a:ln w="9525">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sp>
        <p:nvSpPr>
          <p:cNvPr id="5" name="文本框 4"/>
          <p:cNvSpPr txBox="1"/>
          <p:nvPr/>
        </p:nvSpPr>
        <p:spPr>
          <a:xfrm>
            <a:off x="464185" y="1337310"/>
            <a:ext cx="11264265" cy="4523105"/>
          </a:xfrm>
          <a:prstGeom prst="rect">
            <a:avLst/>
          </a:prstGeom>
          <a:noFill/>
        </p:spPr>
        <p:txBody>
          <a:bodyPr wrap="square" rtlCol="0" anchor="t">
            <a:spAutoFit/>
          </a:bodyPr>
          <a:p>
            <a:pPr marL="0" lvl="1" indent="0" algn="l" fontAlgn="base">
              <a:lnSpc>
                <a:spcPct val="150000"/>
              </a:lnSpc>
              <a:spcBef>
                <a:spcPts val="0"/>
              </a:spcBef>
              <a:buClr>
                <a:srgbClr val="336699"/>
              </a:buClr>
              <a:buSzTx/>
              <a:buFont typeface="Wingdings" panose="05000000000000000000" pitchFamily="2" charset="2"/>
              <a:buNone/>
            </a:pPr>
            <a:r>
              <a:rPr lang="zh-CN" altLang="en-US" b="1" dirty="0">
                <a:latin typeface="+mn-ea"/>
                <a:ea typeface="+mn-ea"/>
                <a:sym typeface="黑体" panose="02010609060101010101" pitchFamily="49" charset="-122"/>
              </a:rPr>
              <a:t>根据数据点的密度分为以下三类点：</a:t>
            </a:r>
            <a:endParaRPr lang="zh-CN" altLang="en-US" b="1" strike="noStrike" noProof="1" dirty="0">
              <a:latin typeface="+mn-ea"/>
              <a:ea typeface="+mn-ea"/>
              <a:sym typeface="黑体" panose="02010609060101010101" pitchFamily="49" charset="-122"/>
            </a:endParaRPr>
          </a:p>
          <a:p>
            <a:pPr marL="342900" lvl="1" indent="-342900" algn="l" fontAlgn="base">
              <a:lnSpc>
                <a:spcPct val="150000"/>
              </a:lnSpc>
              <a:spcBef>
                <a:spcPts val="0"/>
              </a:spcBef>
              <a:buClr>
                <a:srgbClr val="336699"/>
              </a:buClr>
              <a:buSzTx/>
              <a:buFont typeface="Wingdings" panose="05000000000000000000" pitchFamily="2" charset="2"/>
              <a:buChar char="Ø"/>
            </a:pPr>
            <a:r>
              <a:rPr lang="zh-CN" altLang="en-US" b="1" dirty="0">
                <a:latin typeface="+mn-ea"/>
                <a:ea typeface="+mn-ea"/>
                <a:sym typeface="黑体" panose="02010609060101010101" pitchFamily="49" charset="-122"/>
              </a:rPr>
              <a:t>(1)</a:t>
            </a:r>
            <a:r>
              <a:rPr lang="zh-CN" altLang="en-US" b="1" dirty="0">
                <a:solidFill>
                  <a:srgbClr val="FF0000"/>
                </a:solidFill>
                <a:latin typeface="+mn-ea"/>
                <a:ea typeface="+mn-ea"/>
                <a:sym typeface="黑体" panose="02010609060101010101" pitchFamily="49" charset="-122"/>
              </a:rPr>
              <a:t>核心点</a:t>
            </a:r>
            <a:r>
              <a:rPr lang="zh-CN" altLang="en-US" b="1" dirty="0">
                <a:latin typeface="+mn-ea"/>
                <a:ea typeface="+mn-ea"/>
                <a:sym typeface="黑体" panose="02010609060101010101" pitchFamily="49" charset="-122"/>
              </a:rPr>
              <a:t>：该点在邻域内的密度超过给定的阈值MinPts。如q点</a:t>
            </a:r>
            <a:endParaRPr lang="zh-CN" altLang="en-US" b="1" strike="noStrike" noProof="1" dirty="0">
              <a:latin typeface="+mn-ea"/>
              <a:ea typeface="+mn-ea"/>
              <a:sym typeface="黑体" panose="02010609060101010101" pitchFamily="49" charset="-122"/>
            </a:endParaRPr>
          </a:p>
          <a:p>
            <a:pPr marL="342900" lvl="1" indent="-342900" algn="l" fontAlgn="base">
              <a:lnSpc>
                <a:spcPct val="150000"/>
              </a:lnSpc>
              <a:spcBef>
                <a:spcPts val="0"/>
              </a:spcBef>
              <a:buClr>
                <a:srgbClr val="336699"/>
              </a:buClr>
              <a:buSzTx/>
              <a:buFont typeface="Wingdings" panose="05000000000000000000" pitchFamily="2" charset="2"/>
              <a:buChar char="Ø"/>
            </a:pPr>
            <a:r>
              <a:rPr lang="zh-CN" altLang="en-US" b="1" dirty="0">
                <a:latin typeface="+mn-ea"/>
                <a:ea typeface="+mn-ea"/>
                <a:sym typeface="黑体" panose="02010609060101010101" pitchFamily="49" charset="-122"/>
              </a:rPr>
              <a:t>(2)</a:t>
            </a:r>
            <a:r>
              <a:rPr lang="zh-CN" altLang="en-US" b="1" dirty="0">
                <a:solidFill>
                  <a:srgbClr val="FF0000"/>
                </a:solidFill>
                <a:latin typeface="+mn-ea"/>
                <a:ea typeface="+mn-ea"/>
                <a:sym typeface="黑体" panose="02010609060101010101" pitchFamily="49" charset="-122"/>
              </a:rPr>
              <a:t>边界点</a:t>
            </a:r>
            <a:r>
              <a:rPr lang="zh-CN" altLang="en-US" b="1" dirty="0">
                <a:latin typeface="+mn-ea"/>
                <a:ea typeface="+mn-ea"/>
                <a:sym typeface="黑体" panose="02010609060101010101" pitchFamily="49" charset="-122"/>
              </a:rPr>
              <a:t>：该点不是核心点，但是其邻域内包含至少一个核心点。如P</a:t>
            </a:r>
            <a:r>
              <a:rPr lang="en-US" altLang="zh-CN" b="1" dirty="0">
                <a:latin typeface="+mn-ea"/>
                <a:ea typeface="+mn-ea"/>
                <a:sym typeface="黑体" panose="02010609060101010101" pitchFamily="49" charset="-122"/>
              </a:rPr>
              <a:t>1</a:t>
            </a:r>
            <a:r>
              <a:rPr lang="zh-CN" altLang="en-US" b="1" dirty="0">
                <a:latin typeface="+mn-ea"/>
                <a:ea typeface="+mn-ea"/>
                <a:sym typeface="黑体" panose="02010609060101010101" pitchFamily="49" charset="-122"/>
              </a:rPr>
              <a:t>、P2点。</a:t>
            </a:r>
            <a:endParaRPr lang="zh-CN" altLang="en-US" b="1" strike="noStrike" noProof="1" dirty="0">
              <a:latin typeface="+mn-ea"/>
              <a:ea typeface="+mn-ea"/>
              <a:sym typeface="黑体" panose="02010609060101010101" pitchFamily="49" charset="-122"/>
            </a:endParaRPr>
          </a:p>
          <a:p>
            <a:pPr marL="342900" lvl="1" indent="-342900" algn="l" fontAlgn="base">
              <a:lnSpc>
                <a:spcPct val="150000"/>
              </a:lnSpc>
              <a:spcBef>
                <a:spcPts val="0"/>
              </a:spcBef>
              <a:buClr>
                <a:srgbClr val="336699"/>
              </a:buClr>
              <a:buSzTx/>
              <a:buFont typeface="Wingdings" panose="05000000000000000000" pitchFamily="2" charset="2"/>
              <a:buChar char="Ø"/>
            </a:pPr>
            <a:r>
              <a:rPr lang="zh-CN" altLang="en-US" b="1" dirty="0">
                <a:latin typeface="+mn-ea"/>
                <a:ea typeface="+mn-ea"/>
                <a:sym typeface="黑体" panose="02010609060101010101" pitchFamily="49" charset="-122"/>
              </a:rPr>
              <a:t>(3)</a:t>
            </a:r>
            <a:r>
              <a:rPr lang="zh-CN" altLang="en-US" b="1" dirty="0">
                <a:solidFill>
                  <a:srgbClr val="FF0000"/>
                </a:solidFill>
                <a:latin typeface="+mn-ea"/>
                <a:ea typeface="+mn-ea"/>
                <a:sym typeface="黑体" panose="02010609060101010101" pitchFamily="49" charset="-122"/>
              </a:rPr>
              <a:t>噪音点</a:t>
            </a:r>
            <a:r>
              <a:rPr lang="zh-CN" altLang="en-US" b="1" dirty="0">
                <a:latin typeface="+mn-ea"/>
                <a:ea typeface="+mn-ea"/>
                <a:sym typeface="黑体" panose="02010609060101010101" pitchFamily="49" charset="-122"/>
              </a:rPr>
              <a:t>：不是核心点，也不是边界点。如图中P3点。</a:t>
            </a:r>
            <a:endParaRPr lang="zh-CN" altLang="en-US" b="1" strike="noStrike" noProof="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endParaRPr kumimoji="0" lang="zh-CN" altLang="en-US" b="1" kern="1200" cap="none" spc="0" normalizeH="0" baseline="0" dirty="0">
              <a:latin typeface="+mn-ea"/>
              <a:ea typeface="+mn-ea"/>
              <a:cs typeface="+mn-cs"/>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66561" name="图片 1"/>
          <p:cNvPicPr>
            <a:picLocks noChangeAspect="1"/>
          </p:cNvPicPr>
          <p:nvPr/>
        </p:nvPicPr>
        <p:blipFill>
          <a:blip r:embed="rId1"/>
          <a:stretch>
            <a:fillRect/>
          </a:stretch>
        </p:blipFill>
        <p:spPr>
          <a:xfrm>
            <a:off x="3721735" y="3700145"/>
            <a:ext cx="4309110" cy="2665730"/>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sp>
        <p:nvSpPr>
          <p:cNvPr id="5" name="文本框 4"/>
          <p:cNvSpPr txBox="1"/>
          <p:nvPr/>
        </p:nvSpPr>
        <p:spPr>
          <a:xfrm>
            <a:off x="464185" y="1337310"/>
            <a:ext cx="11264265" cy="4523105"/>
          </a:xfrm>
          <a:prstGeom prst="rect">
            <a:avLst/>
          </a:prstGeom>
          <a:noFill/>
        </p:spPr>
        <p:txBody>
          <a:bodyPr wrap="square" rtlCol="0" anchor="t">
            <a:spAutoFit/>
          </a:bodyPr>
          <a:p>
            <a:pPr marL="0" lvl="1" indent="0" algn="l" fontAlgn="base">
              <a:lnSpc>
                <a:spcPct val="150000"/>
              </a:lnSpc>
              <a:spcBef>
                <a:spcPts val="0"/>
              </a:spcBef>
              <a:buClr>
                <a:srgbClr val="336699"/>
              </a:buClr>
              <a:buSzTx/>
              <a:buFont typeface="Wingdings" panose="05000000000000000000" pitchFamily="2" charset="2"/>
              <a:buNone/>
            </a:pPr>
            <a:r>
              <a:rPr lang="zh-CN" altLang="en-US" b="1" dirty="0">
                <a:latin typeface="+mn-ea"/>
                <a:ea typeface="+mn-ea"/>
                <a:sym typeface="+mn-ea"/>
              </a:rPr>
              <a:t>以上几个概念可以从下图直观的看出，圆圈代表 </a:t>
            </a:r>
            <a:r>
              <a:rPr lang="en-US" altLang="zh-CN" noProof="0" dirty="0">
                <a:latin typeface="+mn-lt"/>
                <a:sym typeface="+mn-ea"/>
              </a:rPr>
              <a:t>ε</a:t>
            </a:r>
            <a:r>
              <a:rPr lang="zh-CN" altLang="en-US" b="1" dirty="0">
                <a:latin typeface="+mn-ea"/>
                <a:ea typeface="+mn-ea"/>
                <a:sym typeface="+mn-ea"/>
              </a:rPr>
              <a:t> 邻域，MinPts=4，红色点为核心点。从点A出发，B、C均是密度可达的，B、C则是密度相连的，且B、C为边界点，而N为噪声点</a:t>
            </a:r>
            <a:endParaRPr lang="zh-CN" altLang="en-US" b="1" dirty="0">
              <a:latin typeface="+mn-ea"/>
              <a:ea typeface="+mn-ea"/>
            </a:endParaRPr>
          </a:p>
          <a:p>
            <a:pPr marL="342900" lvl="1" indent="-342900" algn="l" fontAlgn="base">
              <a:lnSpc>
                <a:spcPct val="150000"/>
              </a:lnSpc>
              <a:spcBef>
                <a:spcPts val="0"/>
              </a:spcBef>
              <a:buClr>
                <a:srgbClr val="336699"/>
              </a:buClr>
              <a:buSzTx/>
              <a:buFont typeface="Wingdings" panose="05000000000000000000" pitchFamily="2" charset="2"/>
              <a:buChar char="Ø"/>
            </a:pPr>
            <a:endParaRPr lang="zh-CN" altLang="en-US" b="1" strike="noStrike" noProof="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endParaRPr kumimoji="0" lang="zh-CN" altLang="en-US" b="1" kern="1200" cap="none" spc="0" normalizeH="0" baseline="0" dirty="0">
              <a:latin typeface="+mn-ea"/>
              <a:ea typeface="+mn-ea"/>
              <a:cs typeface="+mn-cs"/>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68612" name="图片 4" descr="1"/>
          <p:cNvPicPr>
            <a:picLocks noChangeAspect="1"/>
          </p:cNvPicPr>
          <p:nvPr/>
        </p:nvPicPr>
        <p:blipFill>
          <a:blip r:embed="rId1"/>
          <a:stretch>
            <a:fillRect/>
          </a:stretch>
        </p:blipFill>
        <p:spPr>
          <a:xfrm>
            <a:off x="3956050" y="2653665"/>
            <a:ext cx="4473575" cy="3355975"/>
          </a:xfrm>
          <a:prstGeom prst="rect">
            <a:avLst/>
          </a:prstGeom>
          <a:noFill/>
          <a:ln w="9525">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664" y="262937"/>
            <a:ext cx="5379334"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概述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Text Box 3"/>
          <p:cNvSpPr txBox="1">
            <a:spLocks noChangeArrowheads="1"/>
          </p:cNvSpPr>
          <p:nvPr/>
        </p:nvSpPr>
        <p:spPr bwMode="auto">
          <a:xfrm>
            <a:off x="664845" y="1694815"/>
            <a:ext cx="10686415" cy="4742180"/>
          </a:xfrm>
          <a:prstGeom prst="rect">
            <a:avLst/>
          </a:prstGeom>
          <a:noFill/>
          <a:ln w="9525">
            <a:noFill/>
            <a:round/>
          </a:ln>
        </p:spPr>
        <p:txBody>
          <a:bodyPr lIns="68580" tIns="34290" rIns="68580" bIns="34290"/>
          <a:p>
            <a:pPr lvl="1" indent="-457200">
              <a:lnSpc>
                <a:spcPct val="120000"/>
              </a:lnSpc>
              <a:spcBef>
                <a:spcPts val="750"/>
              </a:spcBef>
              <a:buClr>
                <a:srgbClr val="336699"/>
              </a:buClr>
              <a:buFont typeface="Wingdings" panose="05000000000000000000" pitchFamily="2" charset="2"/>
              <a:buChar char="Ø"/>
            </a:pPr>
            <a:r>
              <a:rPr lang="zh-CN" altLang="en-US" sz="2800" b="1" dirty="0" smtClean="0">
                <a:latin typeface="+mn-ea"/>
                <a:ea typeface="+mn-ea"/>
              </a:rPr>
              <a:t>聚类是基于</a:t>
            </a:r>
            <a:r>
              <a:rPr lang="zh-CN" altLang="en-US" sz="2800" b="1" dirty="0" smtClean="0">
                <a:solidFill>
                  <a:srgbClr val="FF0000"/>
                </a:solidFill>
                <a:latin typeface="+mn-ea"/>
                <a:ea typeface="+mn-ea"/>
              </a:rPr>
              <a:t>无标签</a:t>
            </a:r>
            <a:r>
              <a:rPr lang="zh-CN" altLang="en-US" sz="2800" b="1" dirty="0" smtClean="0">
                <a:latin typeface="+mn-ea"/>
                <a:ea typeface="+mn-ea"/>
              </a:rPr>
              <a:t>数据的算法，聚类的</a:t>
            </a:r>
            <a:r>
              <a:rPr lang="zh-CN" altLang="en-US" sz="2800" b="1" dirty="0" smtClean="0">
                <a:solidFill>
                  <a:srgbClr val="FF0000"/>
                </a:solidFill>
                <a:latin typeface="+mn-ea"/>
                <a:ea typeface="+mn-ea"/>
              </a:rPr>
              <a:t>簇是潜在的类</a:t>
            </a:r>
            <a:r>
              <a:rPr lang="zh-CN" altLang="en-US" sz="2800" b="1" dirty="0" smtClean="0">
                <a:latin typeface="+mn-ea"/>
                <a:ea typeface="+mn-ea"/>
              </a:rPr>
              <a:t>。</a:t>
            </a:r>
            <a:endParaRPr lang="en-US" sz="2800" b="1" dirty="0" smtClean="0">
              <a:latin typeface="+mn-ea"/>
              <a:ea typeface="+mn-ea"/>
            </a:endParaRPr>
          </a:p>
          <a:p>
            <a:pPr lvl="1" indent="-457200">
              <a:lnSpc>
                <a:spcPct val="120000"/>
              </a:lnSpc>
              <a:spcBef>
                <a:spcPts val="750"/>
              </a:spcBef>
              <a:buClr>
                <a:srgbClr val="336699"/>
              </a:buClr>
              <a:buFont typeface="Wingdings" panose="05000000000000000000" pitchFamily="2" charset="2"/>
              <a:buChar char="Ø"/>
            </a:pPr>
            <a:r>
              <a:rPr lang="zh-CN" altLang="en-US" sz="2800" b="1" dirty="0">
                <a:latin typeface="+mn-ea"/>
                <a:ea typeface="+mn-ea"/>
              </a:rPr>
              <a:t>聚类分析又称为“同质分组”或者“无监督的分类”，指把一组数据分成不同的“簇”，</a:t>
            </a:r>
            <a:r>
              <a:rPr lang="zh-CN" altLang="en-US" sz="2800" b="1" dirty="0">
                <a:solidFill>
                  <a:srgbClr val="FF0000"/>
                </a:solidFill>
                <a:latin typeface="+mn-ea"/>
                <a:ea typeface="+mn-ea"/>
              </a:rPr>
              <a:t>簇内对象相互之间是相似的（相关的），而不同簇中的对象是不同的（不相关的）</a:t>
            </a:r>
            <a:r>
              <a:rPr lang="zh-CN" altLang="en-US" sz="2800" b="1" dirty="0" smtClean="0">
                <a:latin typeface="+mn-ea"/>
                <a:ea typeface="+mn-ea"/>
              </a:rPr>
              <a:t>。</a:t>
            </a:r>
            <a:endParaRPr lang="en-US" altLang="zh-CN" sz="2800" b="1" dirty="0" smtClean="0">
              <a:latin typeface="+mn-ea"/>
              <a:ea typeface="+mn-ea"/>
            </a:endParaRPr>
          </a:p>
          <a:p>
            <a:pPr marL="899795" lvl="1">
              <a:lnSpc>
                <a:spcPct val="120000"/>
              </a:lnSpc>
              <a:spcBef>
                <a:spcPts val="750"/>
              </a:spcBef>
              <a:buClr>
                <a:srgbClr val="336699"/>
              </a:buClr>
              <a:buFont typeface="Wingdings" panose="05000000000000000000" pitchFamily="2" charset="2"/>
              <a:buChar char="l"/>
            </a:pPr>
            <a:r>
              <a:rPr lang="zh-CN" altLang="en-US" sz="2400" b="1" dirty="0">
                <a:latin typeface="+mn-ea"/>
                <a:ea typeface="+mn-ea"/>
              </a:rPr>
              <a:t>簇内对象之间应该彼此相似</a:t>
            </a:r>
            <a:endParaRPr lang="en-US" sz="2400" b="1" dirty="0">
              <a:latin typeface="+mn-ea"/>
              <a:ea typeface="+mn-ea"/>
            </a:endParaRPr>
          </a:p>
          <a:p>
            <a:pPr marL="899795" lvl="2">
              <a:lnSpc>
                <a:spcPct val="120000"/>
              </a:lnSpc>
              <a:spcBef>
                <a:spcPts val="750"/>
              </a:spcBef>
              <a:buClr>
                <a:srgbClr val="336699"/>
              </a:buClr>
              <a:buFont typeface="Wingdings" panose="05000000000000000000" pitchFamily="2" charset="2"/>
              <a:buChar char="l"/>
            </a:pPr>
            <a:r>
              <a:rPr lang="zh-CN" altLang="en-US" sz="2400" b="1" dirty="0">
                <a:latin typeface="+mn-ea"/>
                <a:ea typeface="+mn-ea"/>
              </a:rPr>
              <a:t>簇间对象</a:t>
            </a:r>
            <a:r>
              <a:rPr lang="zh-CN" altLang="en-US" sz="2400" b="1" dirty="0" smtClean="0">
                <a:latin typeface="+mn-ea"/>
                <a:ea typeface="+mn-ea"/>
              </a:rPr>
              <a:t>之间差异大</a:t>
            </a:r>
            <a:endParaRPr lang="zh-CN" altLang="en-US" sz="2400" b="1" dirty="0" smtClean="0">
              <a:latin typeface="+mn-ea"/>
              <a:ea typeface="+mn-ea"/>
            </a:endParaRPr>
          </a:p>
          <a:p>
            <a:pPr marL="899795" lvl="2">
              <a:lnSpc>
                <a:spcPct val="120000"/>
              </a:lnSpc>
              <a:spcBef>
                <a:spcPts val="750"/>
              </a:spcBef>
              <a:buClr>
                <a:srgbClr val="336699"/>
              </a:buClr>
              <a:buFont typeface="Wingdings" panose="05000000000000000000" pitchFamily="2" charset="2"/>
              <a:buChar char="l"/>
            </a:pPr>
            <a:r>
              <a:rPr lang="zh-CN" altLang="en-US" sz="2400" b="1" dirty="0" smtClean="0">
                <a:latin typeface="+mn-ea"/>
                <a:ea typeface="+mn-ea"/>
              </a:rPr>
              <a:t>簇内的相似性越大，簇间差别越大，聚类就越好</a:t>
            </a:r>
            <a:endParaRPr lang="zh-CN" altLang="en-US" sz="2400" b="1" dirty="0" smtClean="0">
              <a:latin typeface="+mn-ea"/>
              <a:ea typeface="+mn-ea"/>
            </a:endParaRPr>
          </a:p>
          <a:p>
            <a:pPr lvl="1" indent="-457200">
              <a:lnSpc>
                <a:spcPct val="120000"/>
              </a:lnSpc>
              <a:spcBef>
                <a:spcPts val="750"/>
              </a:spcBef>
              <a:buClr>
                <a:srgbClr val="336699"/>
              </a:buClr>
              <a:buFont typeface="Wingdings" panose="05000000000000000000" pitchFamily="2" charset="2"/>
              <a:buChar char="Ø"/>
            </a:pPr>
            <a:r>
              <a:rPr lang="zh-CN" altLang="en-US" sz="2800" b="1" dirty="0" smtClean="0">
                <a:latin typeface="+mn-ea"/>
                <a:ea typeface="+mn-ea"/>
              </a:rPr>
              <a:t>聚类（无监督）</a:t>
            </a:r>
            <a:r>
              <a:rPr lang="zh-CN" altLang="en-US" sz="2800" b="1" dirty="0">
                <a:latin typeface="+mn-ea"/>
                <a:ea typeface="+mn-ea"/>
              </a:rPr>
              <a:t>意味着没有已标注好的数据集</a:t>
            </a:r>
            <a:endParaRPr lang="en-US" sz="2800" b="1"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linds(horizontal)">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聚类</a:t>
            </a:r>
            <a:endParaRPr lang="zh-CN" altLang="en-US" sz="4000" dirty="0">
              <a:solidFill>
                <a:srgbClr val="1353A2"/>
              </a:solidFill>
              <a:cs typeface="+mn-cs"/>
            </a:endParaRPr>
          </a:p>
        </p:txBody>
      </p:sp>
      <p:sp>
        <p:nvSpPr>
          <p:cNvPr id="5" name="文本框 4"/>
          <p:cNvSpPr txBox="1"/>
          <p:nvPr/>
        </p:nvSpPr>
        <p:spPr>
          <a:xfrm>
            <a:off x="464185" y="1337310"/>
            <a:ext cx="11264265" cy="5077460"/>
          </a:xfrm>
          <a:prstGeom prst="rect">
            <a:avLst/>
          </a:prstGeom>
          <a:noFill/>
        </p:spPr>
        <p:txBody>
          <a:bodyPr wrap="square" rtlCol="0" anchor="t">
            <a:spAutoFit/>
          </a:bodyPr>
          <a:p>
            <a:pPr marL="539750">
              <a:lnSpc>
                <a:spcPct val="150000"/>
              </a:lnSpc>
              <a:buFont typeface="Wingdings" panose="05000000000000000000" charset="0"/>
            </a:pPr>
            <a:r>
              <a:rPr lang="en-US" altLang="zh-CN" dirty="0">
                <a:solidFill>
                  <a:srgbClr val="181717"/>
                </a:solidFill>
                <a:latin typeface="Arial" panose="020B0704020202020204" pitchFamily="34" charset="0"/>
                <a:sym typeface="黑体" panose="02010609060101010101" pitchFamily="49" charset="-122"/>
              </a:rPr>
              <a:t>输入：  </a:t>
            </a:r>
            <a:r>
              <a:rPr lang="zh-CN" altLang="en-US" b="1" dirty="0">
                <a:latin typeface="+mn-ea"/>
                <a:ea typeface="+mn-ea"/>
                <a:sym typeface="+mn-ea"/>
              </a:rPr>
              <a:t>ε</a:t>
            </a:r>
            <a:r>
              <a:rPr lang="en-US" altLang="zh-CN" dirty="0">
                <a:solidFill>
                  <a:srgbClr val="181717"/>
                </a:solidFill>
                <a:latin typeface="Arial" panose="020B0704020202020204" pitchFamily="34" charset="0"/>
                <a:sym typeface="黑体" panose="02010609060101010101" pitchFamily="49" charset="-122"/>
              </a:rPr>
              <a:t>半径</a:t>
            </a:r>
            <a:endParaRPr lang="en-US" altLang="zh-CN" b="0" dirty="0">
              <a:solidFill>
                <a:srgbClr val="181717"/>
              </a:solidFill>
              <a:latin typeface="Arial" panose="020B0704020202020204" pitchFamily="34" charset="0"/>
              <a:ea typeface="宋体" pitchFamily="2" charset="-122"/>
              <a:sym typeface="黑体" panose="02010609060101010101" pitchFamily="49" charset="-122"/>
            </a:endParaRPr>
          </a:p>
          <a:p>
            <a:pPr marL="539750">
              <a:lnSpc>
                <a:spcPct val="150000"/>
              </a:lnSpc>
              <a:buFont typeface="Wingdings" panose="05000000000000000000" charset="0"/>
            </a:pPr>
            <a:r>
              <a:rPr lang="en-US" altLang="zh-CN" dirty="0">
                <a:solidFill>
                  <a:srgbClr val="181717"/>
                </a:solidFill>
                <a:latin typeface="Arial" panose="020B0704020202020204" pitchFamily="34" charset="0"/>
                <a:sym typeface="黑体" panose="02010609060101010101" pitchFamily="49" charset="-122"/>
              </a:rPr>
              <a:t>             MinPts</a:t>
            </a:r>
            <a:r>
              <a:rPr lang="zh-CN" altLang="en-US" dirty="0">
                <a:solidFill>
                  <a:srgbClr val="181717"/>
                </a:solidFill>
                <a:latin typeface="Arial" panose="020B0704020202020204" pitchFamily="34" charset="0"/>
                <a:sym typeface="黑体" panose="02010609060101010101" pitchFamily="49" charset="-122"/>
              </a:rPr>
              <a:t>：</a:t>
            </a:r>
            <a:r>
              <a:rPr lang="en-US" altLang="zh-CN" dirty="0">
                <a:solidFill>
                  <a:srgbClr val="181717"/>
                </a:solidFill>
                <a:latin typeface="Arial" panose="020B0704020202020204" pitchFamily="34" charset="0"/>
                <a:sym typeface="黑体" panose="02010609060101010101" pitchFamily="49" charset="-122"/>
              </a:rPr>
              <a:t>给定点在 </a:t>
            </a:r>
            <a:r>
              <a:rPr lang="zh-CN" altLang="en-US" b="1" dirty="0">
                <a:latin typeface="+mn-ea"/>
                <a:ea typeface="+mn-ea"/>
                <a:sym typeface="+mn-ea"/>
              </a:rPr>
              <a:t>ε</a:t>
            </a:r>
            <a:r>
              <a:rPr lang="en-US" altLang="zh-CN" dirty="0">
                <a:solidFill>
                  <a:srgbClr val="181717"/>
                </a:solidFill>
                <a:latin typeface="Arial" panose="020B0704020202020204" pitchFamily="34" charset="0"/>
                <a:sym typeface="黑体" panose="02010609060101010101" pitchFamily="49" charset="-122"/>
              </a:rPr>
              <a:t> 邻域内成为核心对象的最小邻域点数。</a:t>
            </a:r>
            <a:endParaRPr lang="en-US" altLang="zh-CN" b="0" dirty="0">
              <a:solidFill>
                <a:srgbClr val="181717"/>
              </a:solidFill>
              <a:latin typeface="Arial" panose="020B0704020202020204" pitchFamily="34" charset="0"/>
              <a:ea typeface="宋体" pitchFamily="2" charset="-122"/>
              <a:sym typeface="黑体" panose="02010609060101010101" pitchFamily="49" charset="-122"/>
            </a:endParaRPr>
          </a:p>
          <a:p>
            <a:pPr marL="539750">
              <a:lnSpc>
                <a:spcPct val="150000"/>
              </a:lnSpc>
              <a:buFont typeface="Wingdings" panose="05000000000000000000" charset="0"/>
            </a:pPr>
            <a:r>
              <a:rPr lang="en-US" altLang="zh-CN" dirty="0">
                <a:solidFill>
                  <a:srgbClr val="181717"/>
                </a:solidFill>
                <a:latin typeface="Arial" panose="020B0704020202020204" pitchFamily="34" charset="0"/>
                <a:sym typeface="黑体" panose="02010609060101010101" pitchFamily="49" charset="-122"/>
              </a:rPr>
              <a:t>            </a:t>
            </a:r>
            <a:r>
              <a:rPr lang="zh-CN" altLang="en-US" dirty="0">
                <a:solidFill>
                  <a:srgbClr val="181717"/>
                </a:solidFill>
                <a:latin typeface="Arial" panose="020B0704020202020204" pitchFamily="34" charset="0"/>
                <a:sym typeface="黑体" panose="02010609060101010101" pitchFamily="49" charset="-122"/>
              </a:rPr>
              <a:t>样本</a:t>
            </a:r>
            <a:r>
              <a:rPr lang="en-US" altLang="zh-CN" dirty="0">
                <a:solidFill>
                  <a:srgbClr val="181717"/>
                </a:solidFill>
                <a:latin typeface="Arial" panose="020B0704020202020204" pitchFamily="34" charset="0"/>
                <a:sym typeface="黑体" panose="02010609060101010101" pitchFamily="49" charset="-122"/>
              </a:rPr>
              <a:t>集合D</a:t>
            </a:r>
            <a:endParaRPr lang="en-US" altLang="zh-CN" b="0" dirty="0">
              <a:solidFill>
                <a:srgbClr val="181717"/>
              </a:solidFill>
              <a:latin typeface="Arial" panose="020B0704020202020204" pitchFamily="34" charset="0"/>
              <a:ea typeface="宋体" pitchFamily="2" charset="-122"/>
              <a:sym typeface="黑体" panose="02010609060101010101" pitchFamily="49" charset="-122"/>
            </a:endParaRPr>
          </a:p>
          <a:p>
            <a:pPr marL="539750">
              <a:lnSpc>
                <a:spcPct val="150000"/>
              </a:lnSpc>
              <a:buFont typeface="Wingdings" panose="05000000000000000000" charset="0"/>
            </a:pPr>
            <a:r>
              <a:rPr lang="en-US" altLang="zh-CN" dirty="0">
                <a:solidFill>
                  <a:srgbClr val="181717"/>
                </a:solidFill>
                <a:latin typeface="Arial" panose="020B0704020202020204" pitchFamily="34" charset="0"/>
                <a:sym typeface="黑体" panose="02010609060101010101" pitchFamily="49" charset="-122"/>
              </a:rPr>
              <a:t>输出： </a:t>
            </a:r>
            <a:r>
              <a:rPr lang="zh-CN" altLang="en-US" dirty="0">
                <a:solidFill>
                  <a:srgbClr val="181717"/>
                </a:solidFill>
                <a:latin typeface="Arial" panose="020B0704020202020204" pitchFamily="34" charset="0"/>
                <a:sym typeface="黑体" panose="02010609060101010101" pitchFamily="49" charset="-122"/>
              </a:rPr>
              <a:t>基于密度的簇的集合</a:t>
            </a:r>
            <a:endParaRPr lang="en-US" altLang="zh-CN" b="0" dirty="0">
              <a:solidFill>
                <a:srgbClr val="181717"/>
              </a:solidFill>
              <a:latin typeface="Arial" panose="020B0704020202020204" pitchFamily="34" charset="0"/>
              <a:ea typeface="宋体" pitchFamily="2" charset="-122"/>
              <a:sym typeface="黑体" panose="02010609060101010101" pitchFamily="49" charset="-122"/>
            </a:endParaRPr>
          </a:p>
          <a:p>
            <a:pPr marL="539750">
              <a:lnSpc>
                <a:spcPct val="150000"/>
              </a:lnSpc>
              <a:buFont typeface="Wingdings" panose="05000000000000000000" charset="0"/>
            </a:pPr>
            <a:r>
              <a:rPr lang="en-US" altLang="zh-CN" dirty="0">
                <a:solidFill>
                  <a:srgbClr val="181717"/>
                </a:solidFill>
                <a:latin typeface="Arial" panose="020B0704020202020204" pitchFamily="34" charset="0"/>
                <a:sym typeface="黑体" panose="02010609060101010101" pitchFamily="49" charset="-122"/>
              </a:rPr>
              <a:t>Repeat</a:t>
            </a:r>
            <a:endParaRPr lang="en-US" altLang="zh-CN" b="0" dirty="0">
              <a:solidFill>
                <a:srgbClr val="181717"/>
              </a:solidFill>
              <a:latin typeface="Arial" panose="020B0704020202020204" pitchFamily="34" charset="0"/>
              <a:ea typeface="宋体" pitchFamily="2" charset="-122"/>
              <a:sym typeface="黑体" panose="02010609060101010101" pitchFamily="49" charset="-122"/>
            </a:endParaRPr>
          </a:p>
          <a:p>
            <a:pPr marL="539750">
              <a:lnSpc>
                <a:spcPct val="150000"/>
              </a:lnSpc>
              <a:buFont typeface="Wingdings" panose="05000000000000000000" charset="0"/>
            </a:pPr>
            <a:r>
              <a:rPr lang="en-US" altLang="zh-CN" dirty="0">
                <a:solidFill>
                  <a:srgbClr val="181717"/>
                </a:solidFill>
                <a:latin typeface="Arial" panose="020B0704020202020204" pitchFamily="34" charset="0"/>
                <a:sym typeface="黑体" panose="02010609060101010101" pitchFamily="49" charset="-122"/>
              </a:rPr>
              <a:t>         1） 如果该点的 </a:t>
            </a:r>
            <a:r>
              <a:rPr lang="zh-CN" altLang="en-US" b="1" dirty="0">
                <a:latin typeface="+mn-ea"/>
                <a:ea typeface="+mn-ea"/>
                <a:sym typeface="+mn-ea"/>
              </a:rPr>
              <a:t>ε</a:t>
            </a:r>
            <a:r>
              <a:rPr lang="en-US" altLang="zh-CN" dirty="0">
                <a:solidFill>
                  <a:srgbClr val="181717"/>
                </a:solidFill>
                <a:latin typeface="Arial" panose="020B0704020202020204" pitchFamily="34" charset="0"/>
                <a:sym typeface="黑体" panose="02010609060101010101" pitchFamily="49" charset="-122"/>
              </a:rPr>
              <a:t> 邻域包含的点多于MinPts个，则其为核心点，否则该点 暂时被记为噪声点</a:t>
            </a:r>
            <a:endParaRPr lang="en-US" altLang="zh-CN" b="0" dirty="0">
              <a:solidFill>
                <a:srgbClr val="181717"/>
              </a:solidFill>
              <a:latin typeface="Arial" panose="020B0704020202020204" pitchFamily="34" charset="0"/>
              <a:ea typeface="宋体" pitchFamily="2" charset="-122"/>
              <a:sym typeface="黑体" panose="02010609060101010101" pitchFamily="49" charset="-122"/>
            </a:endParaRPr>
          </a:p>
          <a:p>
            <a:pPr marL="539750">
              <a:lnSpc>
                <a:spcPct val="150000"/>
              </a:lnSpc>
              <a:buFont typeface="Wingdings" panose="05000000000000000000" charset="0"/>
            </a:pPr>
            <a:r>
              <a:rPr lang="en-US" altLang="zh-CN" dirty="0">
                <a:solidFill>
                  <a:srgbClr val="181717"/>
                </a:solidFill>
                <a:latin typeface="Arial" panose="020B0704020202020204" pitchFamily="34" charset="0"/>
                <a:sym typeface="黑体" panose="02010609060101010101" pitchFamily="49" charset="-122"/>
              </a:rPr>
              <a:t>         2） 找出所有从该点密度可达的对象，形成一个簇</a:t>
            </a:r>
            <a:endParaRPr lang="en-US" altLang="zh-CN" b="0" dirty="0">
              <a:solidFill>
                <a:srgbClr val="181717"/>
              </a:solidFill>
              <a:latin typeface="Arial" panose="020B0704020202020204" pitchFamily="34" charset="0"/>
              <a:ea typeface="宋体" pitchFamily="2" charset="-122"/>
              <a:sym typeface="黑体" panose="02010609060101010101" pitchFamily="49" charset="-122"/>
            </a:endParaRPr>
          </a:p>
          <a:p>
            <a:pPr marL="539750">
              <a:lnSpc>
                <a:spcPct val="150000"/>
              </a:lnSpc>
              <a:buFont typeface="Wingdings" panose="05000000000000000000" charset="0"/>
            </a:pPr>
            <a:r>
              <a:rPr lang="en-US" altLang="zh-CN" dirty="0">
                <a:solidFill>
                  <a:srgbClr val="181717"/>
                </a:solidFill>
                <a:latin typeface="Arial" panose="020B0704020202020204" pitchFamily="34" charset="0"/>
                <a:sym typeface="黑体" panose="02010609060101010101" pitchFamily="49" charset="-122"/>
              </a:rPr>
              <a:t>Until 所有输入点都判断完毕</a:t>
            </a:r>
            <a:endParaRPr lang="zh-CN" altLang="en-US" b="1" dirty="0">
              <a:latin typeface="+mn-ea"/>
              <a:ea typeface="+mn-ea"/>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实例</a:t>
            </a:r>
            <a:endParaRPr lang="zh-CN" altLang="en-US" sz="4000" dirty="0">
              <a:solidFill>
                <a:srgbClr val="1353A2"/>
              </a:solidFill>
              <a:cs typeface="+mn-cs"/>
            </a:endParaRPr>
          </a:p>
        </p:txBody>
      </p:sp>
      <p:sp>
        <p:nvSpPr>
          <p:cNvPr id="5" name="文本框 4"/>
          <p:cNvSpPr txBox="1"/>
          <p:nvPr/>
        </p:nvSpPr>
        <p:spPr>
          <a:xfrm>
            <a:off x="464185" y="1337310"/>
            <a:ext cx="11264265" cy="3969385"/>
          </a:xfrm>
          <a:prstGeom prst="rect">
            <a:avLst/>
          </a:prstGeom>
          <a:noFill/>
        </p:spPr>
        <p:txBody>
          <a:bodyPr wrap="square" rtlCol="0" anchor="t">
            <a:spAutoFit/>
          </a:bodyPr>
          <a:p>
            <a:pPr marL="0" lvl="1" indent="0" algn="l" fontAlgn="base">
              <a:lnSpc>
                <a:spcPct val="150000"/>
              </a:lnSpc>
              <a:spcBef>
                <a:spcPts val="0"/>
              </a:spcBef>
              <a:buClr>
                <a:srgbClr val="336699"/>
              </a:buClr>
              <a:buSzTx/>
              <a:buFont typeface="Wingdings" panose="05000000000000000000" pitchFamily="2" charset="2"/>
              <a:buNone/>
            </a:pPr>
            <a:r>
              <a:rPr lang="zh-CN" altLang="en-US" b="1" dirty="0">
                <a:latin typeface="+mn-ea"/>
                <a:ea typeface="+mn-ea"/>
                <a:sym typeface="+mn-ea"/>
              </a:rPr>
              <a:t>根据所给的数据通过对其进行DBSCAN算法，以下为算法的步骤（设n=12，用户输入ε=1，MinPts=4）</a:t>
            </a:r>
            <a:endParaRPr lang="zh-CN" altLang="en-US" b="1" dirty="0">
              <a:latin typeface="+mn-ea"/>
              <a:ea typeface="+mn-ea"/>
            </a:endParaRPr>
          </a:p>
          <a:p>
            <a:pPr marL="342900" lvl="1" indent="-342900" algn="l" fontAlgn="base">
              <a:lnSpc>
                <a:spcPct val="150000"/>
              </a:lnSpc>
              <a:spcBef>
                <a:spcPts val="0"/>
              </a:spcBef>
              <a:buClr>
                <a:srgbClr val="336699"/>
              </a:buClr>
              <a:buSzTx/>
              <a:buFont typeface="Wingdings" panose="05000000000000000000" pitchFamily="2" charset="2"/>
              <a:buChar char="Ø"/>
            </a:pPr>
            <a:endParaRPr lang="zh-CN" altLang="en-US" b="1" strike="noStrike" noProof="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endParaRPr kumimoji="0" lang="zh-CN" altLang="en-US" b="1" kern="1200" cap="none" spc="0" normalizeH="0" baseline="0" dirty="0">
              <a:latin typeface="+mn-ea"/>
              <a:ea typeface="+mn-ea"/>
              <a:cs typeface="+mn-cs"/>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graphicFrame>
        <p:nvGraphicFramePr>
          <p:cNvPr id="2" name="Group 4"/>
          <p:cNvGraphicFramePr>
            <a:graphicFrameLocks noGrp="1"/>
          </p:cNvGraphicFramePr>
          <p:nvPr>
            <p:custDataLst>
              <p:tags r:id="rId1"/>
            </p:custDataLst>
          </p:nvPr>
        </p:nvGraphicFramePr>
        <p:xfrm>
          <a:off x="7389495" y="2393633"/>
          <a:ext cx="3489325" cy="3971925"/>
        </p:xfrm>
        <a:graphic>
          <a:graphicData uri="http://schemas.openxmlformats.org/drawingml/2006/table">
            <a:tbl>
              <a:tblPr/>
              <a:tblGrid>
                <a:gridCol w="802005"/>
                <a:gridCol w="1335405"/>
                <a:gridCol w="1351280"/>
              </a:tblGrid>
              <a:tr h="39878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序号</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itchFamily="2" charset="-122"/>
                        </a:rPr>
                        <a:t>坐标x</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itchFamily="2" charset="-122"/>
                        </a:rPr>
                        <a:t>坐标y</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7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7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7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085">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7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7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6</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7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7</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7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6</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085">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9</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7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10</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997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11</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27686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bl>
          </a:graphicData>
        </a:graphic>
      </p:graphicFrame>
      <p:pic>
        <p:nvPicPr>
          <p:cNvPr id="3" name="图片 2"/>
          <p:cNvPicPr>
            <a:picLocks noChangeAspect="1"/>
          </p:cNvPicPr>
          <p:nvPr/>
        </p:nvPicPr>
        <p:blipFill>
          <a:blip r:embed="rId2"/>
          <a:stretch>
            <a:fillRect/>
          </a:stretch>
        </p:blipFill>
        <p:spPr>
          <a:xfrm>
            <a:off x="1960245" y="2416175"/>
            <a:ext cx="4378325" cy="394906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实例</a:t>
            </a:r>
            <a:endParaRPr lang="zh-CN" altLang="en-US" sz="4000" dirty="0">
              <a:solidFill>
                <a:srgbClr val="1353A2"/>
              </a:solidFill>
              <a:cs typeface="+mn-cs"/>
            </a:endParaRPr>
          </a:p>
        </p:txBody>
      </p:sp>
      <p:sp>
        <p:nvSpPr>
          <p:cNvPr id="5" name="文本框 4"/>
          <p:cNvSpPr txBox="1"/>
          <p:nvPr/>
        </p:nvSpPr>
        <p:spPr>
          <a:xfrm>
            <a:off x="464185" y="1337310"/>
            <a:ext cx="11264265" cy="5315585"/>
          </a:xfrm>
          <a:prstGeom prst="rect">
            <a:avLst/>
          </a:prstGeom>
          <a:noFill/>
        </p:spPr>
        <p:txBody>
          <a:bodyPr wrap="square" rtlCol="0" anchor="t">
            <a:spAutoFit/>
          </a:bodyPr>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1</a:t>
            </a:r>
            <a:r>
              <a:rPr lang="zh-CN" altLang="en-US" noProof="0" dirty="0">
                <a:ln>
                  <a:noFill/>
                </a:ln>
                <a:effectLst/>
                <a:uLnTx/>
                <a:uFillTx/>
                <a:latin typeface="+mn-lt"/>
                <a:sym typeface="+mn-ea"/>
              </a:rPr>
              <a:t>步，在数据库中选择一点点</a:t>
            </a:r>
            <a:r>
              <a:rPr lang="en-US" altLang="zh-CN" noProof="0" dirty="0">
                <a:ln>
                  <a:noFill/>
                </a:ln>
                <a:effectLst/>
                <a:uLnTx/>
                <a:uFillTx/>
                <a:latin typeface="+mn-lt"/>
                <a:sym typeface="+mn-ea"/>
              </a:rPr>
              <a:t>1</a:t>
            </a:r>
            <a:r>
              <a:rPr lang="zh-CN" altLang="en-US" noProof="0" dirty="0">
                <a:ln>
                  <a:noFill/>
                </a:ln>
                <a:effectLst/>
                <a:uLnTx/>
                <a:uFillTx/>
                <a:latin typeface="+mn-lt"/>
                <a:sym typeface="+mn-ea"/>
              </a:rPr>
              <a:t>，由于在以它为圆心的，以点</a:t>
            </a:r>
            <a:r>
              <a:rPr lang="en-US" altLang="zh-CN" noProof="0" dirty="0">
                <a:ln>
                  <a:noFill/>
                </a:ln>
                <a:effectLst/>
                <a:uLnTx/>
                <a:uFillTx/>
                <a:latin typeface="+mn-lt"/>
                <a:sym typeface="+mn-ea"/>
              </a:rPr>
              <a:t>1</a:t>
            </a:r>
            <a:r>
              <a:rPr lang="zh-CN" altLang="en-US" noProof="0" dirty="0">
                <a:ln>
                  <a:noFill/>
                </a:ln>
                <a:effectLst/>
                <a:uLnTx/>
                <a:uFillTx/>
                <a:latin typeface="+mn-lt"/>
                <a:sym typeface="+mn-ea"/>
              </a:rPr>
              <a:t>为半径的圆内包含</a:t>
            </a:r>
            <a:r>
              <a:rPr lang="en-US" altLang="zh-CN" noProof="0" dirty="0">
                <a:ln>
                  <a:noFill/>
                </a:ln>
                <a:effectLst/>
                <a:uLnTx/>
                <a:uFillTx/>
                <a:latin typeface="+mn-lt"/>
                <a:sym typeface="+mn-ea"/>
              </a:rPr>
              <a:t>2</a:t>
            </a:r>
            <a:r>
              <a:rPr lang="zh-CN" altLang="en-US" noProof="0" dirty="0">
                <a:ln>
                  <a:noFill/>
                </a:ln>
                <a:effectLst/>
                <a:uLnTx/>
                <a:uFillTx/>
                <a:latin typeface="+mn-lt"/>
                <a:sym typeface="+mn-ea"/>
              </a:rPr>
              <a:t>个点（小于</a:t>
            </a:r>
            <a:r>
              <a:rPr lang="en-US" altLang="zh-CN" noProof="0" dirty="0">
                <a:ln>
                  <a:noFill/>
                </a:ln>
                <a:effectLst/>
                <a:uLnTx/>
                <a:uFillTx/>
                <a:latin typeface="+mn-lt"/>
                <a:sym typeface="+mn-ea"/>
              </a:rPr>
              <a:t>4</a:t>
            </a:r>
            <a:r>
              <a:rPr lang="zh-CN" altLang="en-US" noProof="0" dirty="0">
                <a:ln>
                  <a:noFill/>
                </a:ln>
                <a:effectLst/>
                <a:uLnTx/>
                <a:uFillTx/>
                <a:latin typeface="+mn-lt"/>
                <a:sym typeface="+mn-ea"/>
              </a:rPr>
              <a:t>），因此它不是核心点，选择下一个点。</a:t>
            </a:r>
            <a:endParaRPr kumimoji="0" lang="zh-CN" altLang="en-US" b="0" i="0" u="none" strike="noStrike" kern="1200" cap="none" spc="0" normalizeH="0" baseline="0" noProof="0" dirty="0">
              <a:ln>
                <a:noFill/>
              </a:ln>
              <a:solidFill>
                <a:schemeClr val="tx1"/>
              </a:solidFill>
              <a:effectLst/>
              <a:uLnTx/>
              <a:uFillTx/>
              <a:latin typeface="+mn-lt"/>
              <a:ea typeface="宋体" pitchFamily="2" charset="-122"/>
              <a:cs typeface="+mn-cs"/>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2</a:t>
            </a:r>
            <a:r>
              <a:rPr lang="zh-CN" altLang="en-US" noProof="0" dirty="0">
                <a:ln>
                  <a:noFill/>
                </a:ln>
                <a:effectLst/>
                <a:uLnTx/>
                <a:uFillTx/>
                <a:latin typeface="+mn-lt"/>
                <a:sym typeface="+mn-ea"/>
              </a:rPr>
              <a:t>步，在数据库中选择一点点</a:t>
            </a:r>
            <a:r>
              <a:rPr lang="en-US" altLang="zh-CN" noProof="0" dirty="0">
                <a:ln>
                  <a:noFill/>
                </a:ln>
                <a:effectLst/>
                <a:uLnTx/>
                <a:uFillTx/>
                <a:latin typeface="+mn-lt"/>
                <a:sym typeface="+mn-ea"/>
              </a:rPr>
              <a:t>2</a:t>
            </a:r>
            <a:r>
              <a:rPr lang="zh-CN" altLang="en-US" noProof="0" dirty="0">
                <a:ln>
                  <a:noFill/>
                </a:ln>
                <a:effectLst/>
                <a:uLnTx/>
                <a:uFillTx/>
                <a:latin typeface="+mn-lt"/>
                <a:sym typeface="+mn-ea"/>
              </a:rPr>
              <a:t>，由于在以它为圆心的，以点</a:t>
            </a:r>
            <a:r>
              <a:rPr lang="en-US" altLang="zh-CN" noProof="0" dirty="0">
                <a:ln>
                  <a:noFill/>
                </a:ln>
                <a:effectLst/>
                <a:uLnTx/>
                <a:uFillTx/>
                <a:latin typeface="+mn-lt"/>
                <a:sym typeface="+mn-ea"/>
              </a:rPr>
              <a:t>2</a:t>
            </a:r>
            <a:r>
              <a:rPr lang="zh-CN" altLang="en-US" noProof="0" dirty="0">
                <a:ln>
                  <a:noFill/>
                </a:ln>
                <a:effectLst/>
                <a:uLnTx/>
                <a:uFillTx/>
                <a:latin typeface="+mn-lt"/>
                <a:sym typeface="+mn-ea"/>
              </a:rPr>
              <a:t>为半径的圆内包含</a:t>
            </a:r>
            <a:r>
              <a:rPr lang="en-US" altLang="zh-CN" noProof="0" dirty="0">
                <a:ln>
                  <a:noFill/>
                </a:ln>
                <a:effectLst/>
                <a:uLnTx/>
                <a:uFillTx/>
                <a:latin typeface="+mn-lt"/>
                <a:sym typeface="+mn-ea"/>
              </a:rPr>
              <a:t>2</a:t>
            </a:r>
            <a:r>
              <a:rPr lang="zh-CN" altLang="en-US" noProof="0" dirty="0">
                <a:ln>
                  <a:noFill/>
                </a:ln>
                <a:effectLst/>
                <a:uLnTx/>
                <a:uFillTx/>
                <a:latin typeface="+mn-lt"/>
                <a:sym typeface="+mn-ea"/>
              </a:rPr>
              <a:t>个点，因此它不是核心点，选择下一个点。</a:t>
            </a:r>
            <a:endParaRPr kumimoji="0" lang="zh-CN" altLang="en-US" b="0" i="0" u="none" strike="noStrike" kern="1200" cap="none" spc="0" normalizeH="0" baseline="0" noProof="0" dirty="0">
              <a:ln>
                <a:noFill/>
              </a:ln>
              <a:solidFill>
                <a:schemeClr val="tx1"/>
              </a:solidFill>
              <a:effectLst/>
              <a:uLnTx/>
              <a:uFillTx/>
              <a:latin typeface="+mn-lt"/>
              <a:ea typeface="宋体" pitchFamily="2" charset="-122"/>
              <a:cs typeface="+mn-cs"/>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3</a:t>
            </a:r>
            <a:r>
              <a:rPr lang="zh-CN" altLang="en-US" noProof="0" dirty="0">
                <a:ln>
                  <a:noFill/>
                </a:ln>
                <a:effectLst/>
                <a:uLnTx/>
                <a:uFillTx/>
                <a:latin typeface="+mn-lt"/>
                <a:sym typeface="+mn-ea"/>
              </a:rPr>
              <a:t>步，在数据库中选择一点点</a:t>
            </a:r>
            <a:r>
              <a:rPr lang="en-US" altLang="zh-CN" noProof="0" dirty="0">
                <a:ln>
                  <a:noFill/>
                </a:ln>
                <a:effectLst/>
                <a:uLnTx/>
                <a:uFillTx/>
                <a:latin typeface="+mn-lt"/>
                <a:sym typeface="+mn-ea"/>
              </a:rPr>
              <a:t>3</a:t>
            </a:r>
            <a:r>
              <a:rPr lang="zh-CN" altLang="en-US" noProof="0" dirty="0">
                <a:ln>
                  <a:noFill/>
                </a:ln>
                <a:effectLst/>
                <a:uLnTx/>
                <a:uFillTx/>
                <a:latin typeface="+mn-lt"/>
                <a:sym typeface="+mn-ea"/>
              </a:rPr>
              <a:t>，由于在以它为圆心的，以</a:t>
            </a:r>
            <a:r>
              <a:rPr lang="en-US" altLang="zh-CN" noProof="0" dirty="0">
                <a:ln>
                  <a:noFill/>
                </a:ln>
                <a:effectLst/>
                <a:uLnTx/>
                <a:uFillTx/>
                <a:latin typeface="+mn-lt"/>
                <a:sym typeface="+mn-ea"/>
              </a:rPr>
              <a:t>1</a:t>
            </a:r>
            <a:r>
              <a:rPr lang="zh-CN" altLang="en-US" noProof="0" dirty="0">
                <a:ln>
                  <a:noFill/>
                </a:ln>
                <a:effectLst/>
                <a:uLnTx/>
                <a:uFillTx/>
                <a:latin typeface="+mn-lt"/>
                <a:sym typeface="+mn-ea"/>
              </a:rPr>
              <a:t>为半径的圆内包含</a:t>
            </a:r>
            <a:r>
              <a:rPr lang="en-US" altLang="zh-CN" noProof="0" dirty="0">
                <a:ln>
                  <a:noFill/>
                </a:ln>
                <a:effectLst/>
                <a:uLnTx/>
                <a:uFillTx/>
                <a:latin typeface="+mn-lt"/>
                <a:sym typeface="+mn-ea"/>
              </a:rPr>
              <a:t>3</a:t>
            </a:r>
            <a:r>
              <a:rPr lang="zh-CN" altLang="en-US" noProof="0" dirty="0">
                <a:ln>
                  <a:noFill/>
                </a:ln>
                <a:effectLst/>
                <a:uLnTx/>
                <a:uFillTx/>
                <a:latin typeface="+mn-lt"/>
                <a:sym typeface="+mn-ea"/>
              </a:rPr>
              <a:t>个点，因此它不是核心点，选择下一个点。</a:t>
            </a:r>
            <a:endParaRPr lang="en-US" altLang="zh-CN"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342900" lvl="1" indent="-342900" algn="l" fontAlgn="base">
              <a:lnSpc>
                <a:spcPct val="150000"/>
              </a:lnSpc>
              <a:spcBef>
                <a:spcPts val="0"/>
              </a:spcBef>
              <a:buClr>
                <a:srgbClr val="336699"/>
              </a:buClr>
              <a:buSzTx/>
              <a:buFont typeface="Wingdings" panose="05000000000000000000" pitchFamily="2" charset="2"/>
              <a:buChar char="Ø"/>
            </a:pPr>
            <a:endParaRPr lang="zh-CN" altLang="en-US" b="1" strike="noStrike" noProof="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endParaRPr kumimoji="0" lang="zh-CN" altLang="en-US" b="1" kern="1200" cap="none" spc="0" normalizeH="0" baseline="0" dirty="0">
              <a:latin typeface="+mn-ea"/>
              <a:ea typeface="+mn-ea"/>
              <a:cs typeface="+mn-cs"/>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6" name="图片 5"/>
          <p:cNvPicPr>
            <a:picLocks noChangeAspect="1"/>
          </p:cNvPicPr>
          <p:nvPr/>
        </p:nvPicPr>
        <p:blipFill>
          <a:blip r:embed="rId1"/>
          <a:stretch>
            <a:fillRect/>
          </a:stretch>
        </p:blipFill>
        <p:spPr>
          <a:xfrm>
            <a:off x="3089275" y="3804920"/>
            <a:ext cx="4777105" cy="264287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实例</a:t>
            </a:r>
            <a:endParaRPr lang="zh-CN" altLang="en-US" sz="4000" dirty="0">
              <a:solidFill>
                <a:srgbClr val="1353A2"/>
              </a:solidFill>
              <a:cs typeface="+mn-cs"/>
            </a:endParaRPr>
          </a:p>
        </p:txBody>
      </p:sp>
      <p:sp>
        <p:nvSpPr>
          <p:cNvPr id="5" name="文本框 4"/>
          <p:cNvSpPr txBox="1"/>
          <p:nvPr/>
        </p:nvSpPr>
        <p:spPr>
          <a:xfrm>
            <a:off x="464185" y="1337310"/>
            <a:ext cx="11264265" cy="3866515"/>
          </a:xfrm>
          <a:prstGeom prst="rect">
            <a:avLst/>
          </a:prstGeom>
          <a:noFill/>
        </p:spPr>
        <p:txBody>
          <a:bodyPr wrap="square" rtlCol="0" anchor="t">
            <a:spAutoFit/>
          </a:bodyPr>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4</a:t>
            </a:r>
            <a:r>
              <a:rPr lang="zh-CN" altLang="en-US" noProof="0" dirty="0">
                <a:ln>
                  <a:noFill/>
                </a:ln>
                <a:effectLst/>
                <a:uLnTx/>
                <a:uFillTx/>
                <a:latin typeface="+mn-lt"/>
                <a:sym typeface="+mn-ea"/>
              </a:rPr>
              <a:t>步，在数据库中选择一点点</a:t>
            </a:r>
            <a:r>
              <a:rPr lang="en-US" altLang="zh-CN" noProof="0" dirty="0">
                <a:ln>
                  <a:noFill/>
                </a:ln>
                <a:effectLst/>
                <a:uLnTx/>
                <a:uFillTx/>
                <a:latin typeface="+mn-lt"/>
                <a:sym typeface="+mn-ea"/>
              </a:rPr>
              <a:t>4</a:t>
            </a:r>
            <a:r>
              <a:rPr lang="zh-CN" altLang="en-US" noProof="0" dirty="0">
                <a:ln>
                  <a:noFill/>
                </a:ln>
                <a:effectLst/>
                <a:uLnTx/>
                <a:uFillTx/>
                <a:latin typeface="+mn-lt"/>
                <a:sym typeface="+mn-ea"/>
              </a:rPr>
              <a:t>，由于在以它为圆心的，以</a:t>
            </a:r>
            <a:r>
              <a:rPr lang="en-US" altLang="zh-CN" noProof="0" dirty="0">
                <a:ln>
                  <a:noFill/>
                </a:ln>
                <a:effectLst/>
                <a:uLnTx/>
                <a:uFillTx/>
                <a:latin typeface="+mn-lt"/>
                <a:sym typeface="+mn-ea"/>
              </a:rPr>
              <a:t>1</a:t>
            </a:r>
            <a:r>
              <a:rPr lang="zh-CN" altLang="en-US" noProof="0" dirty="0">
                <a:ln>
                  <a:noFill/>
                </a:ln>
                <a:effectLst/>
                <a:uLnTx/>
                <a:uFillTx/>
                <a:latin typeface="+mn-lt"/>
                <a:sym typeface="+mn-ea"/>
              </a:rPr>
              <a:t>为半径的圆内包含</a:t>
            </a:r>
            <a:r>
              <a:rPr lang="en-US" altLang="zh-CN" noProof="0" dirty="0">
                <a:ln>
                  <a:noFill/>
                </a:ln>
                <a:effectLst/>
                <a:uLnTx/>
                <a:uFillTx/>
                <a:latin typeface="+mn-lt"/>
                <a:sym typeface="+mn-ea"/>
              </a:rPr>
              <a:t>5</a:t>
            </a:r>
            <a:r>
              <a:rPr lang="zh-CN" altLang="en-US" noProof="0" dirty="0">
                <a:ln>
                  <a:noFill/>
                </a:ln>
                <a:effectLst/>
                <a:uLnTx/>
                <a:uFillTx/>
                <a:latin typeface="+mn-lt"/>
                <a:sym typeface="+mn-ea"/>
              </a:rPr>
              <a:t>个点，因此它是核心点，寻找从它出发可达的点（直接密度可达</a:t>
            </a:r>
            <a:r>
              <a:rPr lang="en-US" altLang="zh-CN" noProof="0" dirty="0">
                <a:ln>
                  <a:noFill/>
                </a:ln>
                <a:effectLst/>
                <a:uLnTx/>
                <a:uFillTx/>
                <a:latin typeface="+mn-lt"/>
                <a:sym typeface="+mn-ea"/>
              </a:rPr>
              <a:t>4</a:t>
            </a:r>
            <a:r>
              <a:rPr lang="zh-CN" altLang="en-US" noProof="0" dirty="0">
                <a:ln>
                  <a:noFill/>
                </a:ln>
                <a:effectLst/>
                <a:uLnTx/>
                <a:uFillTx/>
                <a:latin typeface="+mn-lt"/>
                <a:sym typeface="+mn-ea"/>
              </a:rPr>
              <a:t>个，密度可达2个），聚出的新簇1  </a:t>
            </a:r>
            <a:r>
              <a:rPr lang="en-US" altLang="zh-CN" noProof="0" dirty="0">
                <a:ln>
                  <a:noFill/>
                </a:ln>
                <a:effectLst/>
                <a:uLnTx/>
                <a:uFillTx/>
                <a:latin typeface="+mn-lt"/>
                <a:sym typeface="+mn-ea"/>
              </a:rPr>
              <a:t>{1</a:t>
            </a:r>
            <a:r>
              <a:rPr lang="zh-CN" altLang="en-US" noProof="0" dirty="0">
                <a:ln>
                  <a:noFill/>
                </a:ln>
                <a:effectLst/>
                <a:uLnTx/>
                <a:uFillTx/>
                <a:latin typeface="+mn-lt"/>
                <a:sym typeface="+mn-ea"/>
              </a:rPr>
              <a:t>，</a:t>
            </a:r>
            <a:r>
              <a:rPr lang="en-US" altLang="zh-CN" noProof="0" dirty="0">
                <a:ln>
                  <a:noFill/>
                </a:ln>
                <a:effectLst/>
                <a:uLnTx/>
                <a:uFillTx/>
                <a:latin typeface="+mn-lt"/>
                <a:sym typeface="+mn-ea"/>
              </a:rPr>
              <a:t>3</a:t>
            </a:r>
            <a:r>
              <a:rPr lang="zh-CN" altLang="en-US" noProof="0" dirty="0">
                <a:ln>
                  <a:noFill/>
                </a:ln>
                <a:effectLst/>
                <a:uLnTx/>
                <a:uFillTx/>
                <a:latin typeface="+mn-lt"/>
                <a:sym typeface="+mn-ea"/>
              </a:rPr>
              <a:t>，</a:t>
            </a:r>
            <a:r>
              <a:rPr lang="en-US" altLang="zh-CN" noProof="0" dirty="0">
                <a:ln>
                  <a:noFill/>
                </a:ln>
                <a:effectLst/>
                <a:uLnTx/>
                <a:uFillTx/>
                <a:latin typeface="+mn-lt"/>
                <a:sym typeface="+mn-ea"/>
              </a:rPr>
              <a:t>4</a:t>
            </a:r>
            <a:r>
              <a:rPr lang="zh-CN" altLang="en-US" noProof="0" dirty="0">
                <a:ln>
                  <a:noFill/>
                </a:ln>
                <a:effectLst/>
                <a:uLnTx/>
                <a:uFillTx/>
                <a:latin typeface="+mn-lt"/>
                <a:sym typeface="+mn-ea"/>
              </a:rPr>
              <a:t>，</a:t>
            </a:r>
            <a:r>
              <a:rPr lang="en-US" altLang="zh-CN" noProof="0" dirty="0">
                <a:ln>
                  <a:noFill/>
                </a:ln>
                <a:effectLst/>
                <a:uLnTx/>
                <a:uFillTx/>
                <a:latin typeface="+mn-lt"/>
                <a:sym typeface="+mn-ea"/>
              </a:rPr>
              <a:t>5</a:t>
            </a:r>
            <a:r>
              <a:rPr lang="zh-CN" altLang="en-US" noProof="0" dirty="0">
                <a:ln>
                  <a:noFill/>
                </a:ln>
                <a:effectLst/>
                <a:uLnTx/>
                <a:uFillTx/>
                <a:latin typeface="+mn-lt"/>
                <a:sym typeface="+mn-ea"/>
              </a:rPr>
              <a:t>，</a:t>
            </a:r>
            <a:r>
              <a:rPr lang="en-US" altLang="zh-CN" noProof="0" dirty="0">
                <a:ln>
                  <a:noFill/>
                </a:ln>
                <a:effectLst/>
                <a:uLnTx/>
                <a:uFillTx/>
                <a:latin typeface="+mn-lt"/>
                <a:sym typeface="+mn-ea"/>
              </a:rPr>
              <a:t>9</a:t>
            </a:r>
            <a:r>
              <a:rPr lang="zh-CN" altLang="en-US" noProof="0" dirty="0">
                <a:ln>
                  <a:noFill/>
                </a:ln>
                <a:effectLst/>
                <a:uLnTx/>
                <a:uFillTx/>
                <a:latin typeface="+mn-lt"/>
                <a:sym typeface="+mn-ea"/>
              </a:rPr>
              <a:t>，</a:t>
            </a:r>
            <a:r>
              <a:rPr lang="en-US" altLang="zh-CN" noProof="0" dirty="0">
                <a:ln>
                  <a:noFill/>
                </a:ln>
                <a:effectLst/>
                <a:uLnTx/>
                <a:uFillTx/>
                <a:latin typeface="+mn-lt"/>
                <a:sym typeface="+mn-ea"/>
              </a:rPr>
              <a:t>10</a:t>
            </a:r>
            <a:r>
              <a:rPr lang="zh-CN" altLang="en-US" noProof="0" dirty="0">
                <a:ln>
                  <a:noFill/>
                </a:ln>
                <a:effectLst/>
                <a:uLnTx/>
                <a:uFillTx/>
                <a:latin typeface="+mn-lt"/>
                <a:sym typeface="+mn-ea"/>
              </a:rPr>
              <a:t>，</a:t>
            </a:r>
            <a:r>
              <a:rPr lang="en-US" altLang="zh-CN" noProof="0" dirty="0">
                <a:ln>
                  <a:noFill/>
                </a:ln>
                <a:effectLst/>
                <a:uLnTx/>
                <a:uFillTx/>
                <a:latin typeface="+mn-lt"/>
                <a:sym typeface="+mn-ea"/>
              </a:rPr>
              <a:t>12}</a:t>
            </a:r>
            <a:r>
              <a:rPr lang="zh-CN" altLang="en-US" noProof="0" dirty="0">
                <a:ln>
                  <a:noFill/>
                </a:ln>
                <a:effectLst/>
                <a:uLnTx/>
                <a:uFillTx/>
                <a:latin typeface="+mn-lt"/>
                <a:sym typeface="+mn-ea"/>
              </a:rPr>
              <a:t>，选择下一个点。</a:t>
            </a: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zh-CN" altLang="en-US" b="1" strike="noStrike" noProof="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endParaRPr kumimoji="0" lang="zh-CN" altLang="en-US" b="1" kern="1200" cap="none" spc="0" normalizeH="0" baseline="0" dirty="0">
              <a:latin typeface="+mn-ea"/>
              <a:ea typeface="+mn-ea"/>
              <a:cs typeface="+mn-cs"/>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2" name="图片 1"/>
          <p:cNvPicPr>
            <a:picLocks noChangeAspect="1"/>
          </p:cNvPicPr>
          <p:nvPr/>
        </p:nvPicPr>
        <p:blipFill>
          <a:blip r:embed="rId1"/>
          <a:stretch>
            <a:fillRect/>
          </a:stretch>
        </p:blipFill>
        <p:spPr>
          <a:xfrm>
            <a:off x="3152140" y="2404110"/>
            <a:ext cx="5587365" cy="393319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实例</a:t>
            </a:r>
            <a:endParaRPr lang="zh-CN" altLang="en-US" sz="4000" dirty="0">
              <a:solidFill>
                <a:srgbClr val="1353A2"/>
              </a:solidFill>
              <a:cs typeface="+mn-cs"/>
            </a:endParaRPr>
          </a:p>
        </p:txBody>
      </p:sp>
      <p:sp>
        <p:nvSpPr>
          <p:cNvPr id="5" name="文本框 4"/>
          <p:cNvSpPr txBox="1"/>
          <p:nvPr/>
        </p:nvSpPr>
        <p:spPr>
          <a:xfrm>
            <a:off x="464185" y="1337310"/>
            <a:ext cx="11264265" cy="4660265"/>
          </a:xfrm>
          <a:prstGeom prst="rect">
            <a:avLst/>
          </a:prstGeom>
          <a:noFill/>
        </p:spPr>
        <p:txBody>
          <a:bodyPr wrap="square" rtlCol="0" anchor="t">
            <a:spAutoFit/>
          </a:bodyPr>
          <a:p>
            <a:pPr marL="342900" marR="0" lvl="0" indent="-34290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en-US" altLang="zh-CN" noProof="0" dirty="0">
                <a:ln>
                  <a:noFill/>
                </a:ln>
                <a:effectLst/>
                <a:uLnTx/>
                <a:uFillTx/>
                <a:latin typeface="+mn-lt"/>
                <a:sym typeface="+mn-ea"/>
              </a:rPr>
              <a:t>   </a:t>
            </a:r>
            <a:r>
              <a:rPr lang="zh-CN" altLang="en-US" noProof="0" dirty="0">
                <a:ln>
                  <a:noFill/>
                </a:ln>
                <a:effectLst/>
                <a:uLnTx/>
                <a:uFillTx/>
                <a:latin typeface="+mn-lt"/>
                <a:sym typeface="+mn-ea"/>
              </a:rPr>
              <a:t>第</a:t>
            </a:r>
            <a:r>
              <a:rPr lang="en-US" altLang="zh-CN" noProof="0" dirty="0">
                <a:ln>
                  <a:noFill/>
                </a:ln>
                <a:effectLst/>
                <a:uLnTx/>
                <a:uFillTx/>
                <a:latin typeface="+mn-lt"/>
                <a:sym typeface="+mn-ea"/>
              </a:rPr>
              <a:t>5</a:t>
            </a:r>
            <a:r>
              <a:rPr lang="zh-CN" altLang="en-US" noProof="0" dirty="0">
                <a:ln>
                  <a:noFill/>
                </a:ln>
                <a:effectLst/>
                <a:uLnTx/>
                <a:uFillTx/>
                <a:latin typeface="+mn-lt"/>
                <a:sym typeface="+mn-ea"/>
              </a:rPr>
              <a:t>步，在数据库中选择一点点</a:t>
            </a:r>
            <a:r>
              <a:rPr lang="en-US" altLang="zh-CN" noProof="0" dirty="0">
                <a:ln>
                  <a:noFill/>
                </a:ln>
                <a:effectLst/>
                <a:uLnTx/>
                <a:uFillTx/>
                <a:latin typeface="+mn-lt"/>
                <a:sym typeface="+mn-ea"/>
              </a:rPr>
              <a:t>5</a:t>
            </a:r>
            <a:r>
              <a:rPr lang="zh-CN" altLang="en-US" noProof="0" dirty="0">
                <a:ln>
                  <a:noFill/>
                </a:ln>
                <a:effectLst/>
                <a:uLnTx/>
                <a:uFillTx/>
                <a:latin typeface="+mn-lt"/>
                <a:sym typeface="+mn-ea"/>
              </a:rPr>
              <a:t>，已经在簇</a:t>
            </a:r>
            <a:r>
              <a:rPr lang="en-US" altLang="zh-CN" noProof="0" dirty="0">
                <a:ln>
                  <a:noFill/>
                </a:ln>
                <a:effectLst/>
                <a:uLnTx/>
                <a:uFillTx/>
                <a:latin typeface="+mn-lt"/>
                <a:sym typeface="+mn-ea"/>
              </a:rPr>
              <a:t>1</a:t>
            </a:r>
            <a:r>
              <a:rPr lang="zh-CN" altLang="en-US" noProof="0" dirty="0">
                <a:ln>
                  <a:noFill/>
                </a:ln>
                <a:effectLst/>
                <a:uLnTx/>
                <a:uFillTx/>
                <a:latin typeface="+mn-lt"/>
                <a:sym typeface="+mn-ea"/>
              </a:rPr>
              <a:t>中，选择下一个点。</a:t>
            </a:r>
            <a:endParaRPr kumimoji="0" lang="zh-CN" altLang="en-US" b="0" i="0" u="none" strike="noStrike" kern="1200" cap="none" spc="0" normalizeH="0" baseline="0" noProof="0" dirty="0">
              <a:ln>
                <a:noFill/>
              </a:ln>
              <a:solidFill>
                <a:schemeClr val="tx1"/>
              </a:solidFill>
              <a:effectLst/>
              <a:uLnTx/>
              <a:uFillTx/>
              <a:latin typeface="+mn-lt"/>
              <a:ea typeface="宋体" pitchFamily="2" charset="-122"/>
              <a:cs typeface="+mn-cs"/>
            </a:endParaRPr>
          </a:p>
          <a:p>
            <a:pPr marL="342900" marR="0" lvl="0" indent="-34290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   第</a:t>
            </a:r>
            <a:r>
              <a:rPr lang="en-US" altLang="zh-CN" noProof="0" dirty="0">
                <a:ln>
                  <a:noFill/>
                </a:ln>
                <a:effectLst/>
                <a:uLnTx/>
                <a:uFillTx/>
                <a:latin typeface="+mn-lt"/>
                <a:sym typeface="+mn-ea"/>
              </a:rPr>
              <a:t>6</a:t>
            </a:r>
            <a:r>
              <a:rPr lang="zh-CN" altLang="en-US" noProof="0" dirty="0">
                <a:ln>
                  <a:noFill/>
                </a:ln>
                <a:effectLst/>
                <a:uLnTx/>
                <a:uFillTx/>
                <a:latin typeface="+mn-lt"/>
                <a:sym typeface="+mn-ea"/>
              </a:rPr>
              <a:t>步，在数据库中选择一点点</a:t>
            </a:r>
            <a:r>
              <a:rPr lang="en-US" altLang="zh-CN" noProof="0" dirty="0">
                <a:ln>
                  <a:noFill/>
                </a:ln>
                <a:effectLst/>
                <a:uLnTx/>
                <a:uFillTx/>
                <a:latin typeface="+mn-lt"/>
                <a:sym typeface="+mn-ea"/>
              </a:rPr>
              <a:t>6</a:t>
            </a:r>
            <a:r>
              <a:rPr lang="zh-CN" altLang="en-US" noProof="0" dirty="0">
                <a:ln>
                  <a:noFill/>
                </a:ln>
                <a:effectLst/>
                <a:uLnTx/>
                <a:uFillTx/>
                <a:latin typeface="+mn-lt"/>
                <a:sym typeface="+mn-ea"/>
              </a:rPr>
              <a:t>，由于在以它为圆心的，以</a:t>
            </a:r>
            <a:r>
              <a:rPr lang="en-US" altLang="zh-CN" noProof="0" dirty="0">
                <a:ln>
                  <a:noFill/>
                </a:ln>
                <a:effectLst/>
                <a:uLnTx/>
                <a:uFillTx/>
                <a:latin typeface="+mn-lt"/>
                <a:sym typeface="+mn-ea"/>
              </a:rPr>
              <a:t>1</a:t>
            </a:r>
            <a:r>
              <a:rPr lang="zh-CN" altLang="en-US" noProof="0" dirty="0">
                <a:ln>
                  <a:noFill/>
                </a:ln>
                <a:effectLst/>
                <a:uLnTx/>
                <a:uFillTx/>
                <a:latin typeface="+mn-lt"/>
                <a:sym typeface="+mn-ea"/>
              </a:rPr>
              <a:t>为半径的圆内包含</a:t>
            </a:r>
            <a:r>
              <a:rPr lang="en-US" altLang="zh-CN" noProof="0" dirty="0">
                <a:ln>
                  <a:noFill/>
                </a:ln>
                <a:effectLst/>
                <a:uLnTx/>
                <a:uFillTx/>
                <a:latin typeface="+mn-lt"/>
                <a:sym typeface="+mn-ea"/>
              </a:rPr>
              <a:t>3</a:t>
            </a:r>
            <a:r>
              <a:rPr lang="zh-CN" altLang="en-US" noProof="0" dirty="0">
                <a:ln>
                  <a:noFill/>
                </a:ln>
                <a:effectLst/>
                <a:uLnTx/>
                <a:uFillTx/>
                <a:latin typeface="+mn-lt"/>
                <a:sym typeface="+mn-ea"/>
              </a:rPr>
              <a:t>个点，因此它不是核心点，选择下一个点。</a:t>
            </a: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zh-CN" altLang="en-US" b="1" strike="noStrike" noProof="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endParaRPr kumimoji="0" lang="zh-CN" altLang="en-US" b="1" kern="1200" cap="none" spc="0" normalizeH="0" baseline="0" dirty="0">
              <a:latin typeface="+mn-ea"/>
              <a:ea typeface="+mn-ea"/>
              <a:cs typeface="+mn-cs"/>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3" name="图片 2"/>
          <p:cNvPicPr>
            <a:picLocks noChangeAspect="1"/>
          </p:cNvPicPr>
          <p:nvPr/>
        </p:nvPicPr>
        <p:blipFill>
          <a:blip r:embed="rId1"/>
          <a:stretch>
            <a:fillRect/>
          </a:stretch>
        </p:blipFill>
        <p:spPr>
          <a:xfrm>
            <a:off x="2936240" y="2620010"/>
            <a:ext cx="6478905" cy="3801745"/>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实例</a:t>
            </a:r>
            <a:endParaRPr lang="zh-CN" altLang="en-US" sz="4000" dirty="0">
              <a:solidFill>
                <a:srgbClr val="1353A2"/>
              </a:solidFill>
              <a:cs typeface="+mn-cs"/>
            </a:endParaRPr>
          </a:p>
        </p:txBody>
      </p:sp>
      <p:sp>
        <p:nvSpPr>
          <p:cNvPr id="5" name="文本框 4"/>
          <p:cNvSpPr txBox="1"/>
          <p:nvPr/>
        </p:nvSpPr>
        <p:spPr>
          <a:xfrm>
            <a:off x="464185" y="1337310"/>
            <a:ext cx="11264265" cy="4429760"/>
          </a:xfrm>
          <a:prstGeom prst="rect">
            <a:avLst/>
          </a:prstGeom>
          <a:noFill/>
        </p:spPr>
        <p:txBody>
          <a:bodyPr wrap="square" rtlCol="0" anchor="t">
            <a:spAutoFit/>
          </a:bodyPr>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7</a:t>
            </a:r>
            <a:r>
              <a:rPr lang="zh-CN" altLang="en-US" noProof="0" dirty="0">
                <a:ln>
                  <a:noFill/>
                </a:ln>
                <a:effectLst/>
                <a:uLnTx/>
                <a:uFillTx/>
                <a:latin typeface="+mn-lt"/>
                <a:sym typeface="+mn-ea"/>
              </a:rPr>
              <a:t>步，在数据库中选择一点点</a:t>
            </a:r>
            <a:r>
              <a:rPr lang="en-US" altLang="zh-CN" noProof="0" dirty="0">
                <a:ln>
                  <a:noFill/>
                </a:ln>
                <a:effectLst/>
                <a:uLnTx/>
                <a:uFillTx/>
                <a:latin typeface="+mn-lt"/>
                <a:sym typeface="+mn-ea"/>
              </a:rPr>
              <a:t>7</a:t>
            </a:r>
            <a:r>
              <a:rPr lang="zh-CN" altLang="en-US" noProof="0" dirty="0">
                <a:ln>
                  <a:noFill/>
                </a:ln>
                <a:effectLst/>
                <a:uLnTx/>
                <a:uFillTx/>
                <a:latin typeface="+mn-lt"/>
                <a:sym typeface="+mn-ea"/>
              </a:rPr>
              <a:t>，由于在以它为圆心的，以</a:t>
            </a:r>
            <a:r>
              <a:rPr lang="en-US" altLang="zh-CN" noProof="0" dirty="0">
                <a:ln>
                  <a:noFill/>
                </a:ln>
                <a:effectLst/>
                <a:uLnTx/>
                <a:uFillTx/>
                <a:latin typeface="+mn-lt"/>
                <a:sym typeface="+mn-ea"/>
              </a:rPr>
              <a:t>1</a:t>
            </a:r>
            <a:r>
              <a:rPr lang="zh-CN" altLang="en-US" noProof="0" dirty="0">
                <a:ln>
                  <a:noFill/>
                </a:ln>
                <a:effectLst/>
                <a:uLnTx/>
                <a:uFillTx/>
                <a:latin typeface="+mn-lt"/>
                <a:sym typeface="+mn-ea"/>
              </a:rPr>
              <a:t>为半径的圆内包含</a:t>
            </a:r>
            <a:r>
              <a:rPr lang="en-US" altLang="zh-CN" noProof="0" dirty="0">
                <a:ln>
                  <a:noFill/>
                </a:ln>
                <a:effectLst/>
                <a:uLnTx/>
                <a:uFillTx/>
                <a:latin typeface="+mn-lt"/>
                <a:sym typeface="+mn-ea"/>
              </a:rPr>
              <a:t>5</a:t>
            </a:r>
            <a:r>
              <a:rPr lang="zh-CN" altLang="en-US" noProof="0" dirty="0">
                <a:ln>
                  <a:noFill/>
                </a:ln>
                <a:effectLst/>
                <a:uLnTx/>
                <a:uFillTx/>
                <a:latin typeface="+mn-lt"/>
                <a:sym typeface="+mn-ea"/>
              </a:rPr>
              <a:t>个点，因此它是核心点，寻找从它出发可达的点，聚出的新簇2  </a:t>
            </a:r>
            <a:r>
              <a:rPr lang="en-US" altLang="zh-CN" noProof="0" dirty="0">
                <a:ln>
                  <a:noFill/>
                </a:ln>
                <a:effectLst/>
                <a:uLnTx/>
                <a:uFillTx/>
                <a:latin typeface="+mn-lt"/>
                <a:sym typeface="+mn-ea"/>
              </a:rPr>
              <a:t>{2</a:t>
            </a:r>
            <a:r>
              <a:rPr lang="zh-CN" altLang="en-US" noProof="0" dirty="0">
                <a:ln>
                  <a:noFill/>
                </a:ln>
                <a:effectLst/>
                <a:uLnTx/>
                <a:uFillTx/>
                <a:latin typeface="+mn-lt"/>
                <a:sym typeface="+mn-ea"/>
              </a:rPr>
              <a:t>，</a:t>
            </a:r>
            <a:r>
              <a:rPr lang="en-US" altLang="zh-CN" noProof="0" dirty="0">
                <a:ln>
                  <a:noFill/>
                </a:ln>
                <a:effectLst/>
                <a:uLnTx/>
                <a:uFillTx/>
                <a:latin typeface="+mn-lt"/>
                <a:sym typeface="+mn-ea"/>
              </a:rPr>
              <a:t>6</a:t>
            </a:r>
            <a:r>
              <a:rPr lang="zh-CN" altLang="en-US" noProof="0" dirty="0">
                <a:ln>
                  <a:noFill/>
                </a:ln>
                <a:effectLst/>
                <a:uLnTx/>
                <a:uFillTx/>
                <a:latin typeface="+mn-lt"/>
                <a:sym typeface="+mn-ea"/>
              </a:rPr>
              <a:t>，</a:t>
            </a:r>
            <a:r>
              <a:rPr lang="en-US" altLang="zh-CN" noProof="0" dirty="0">
                <a:ln>
                  <a:noFill/>
                </a:ln>
                <a:effectLst/>
                <a:uLnTx/>
                <a:uFillTx/>
                <a:latin typeface="+mn-lt"/>
                <a:sym typeface="+mn-ea"/>
              </a:rPr>
              <a:t>7</a:t>
            </a:r>
            <a:r>
              <a:rPr lang="zh-CN" altLang="en-US" noProof="0" dirty="0">
                <a:ln>
                  <a:noFill/>
                </a:ln>
                <a:effectLst/>
                <a:uLnTx/>
                <a:uFillTx/>
                <a:latin typeface="+mn-lt"/>
                <a:sym typeface="+mn-ea"/>
              </a:rPr>
              <a:t>，</a:t>
            </a:r>
            <a:r>
              <a:rPr lang="en-US" altLang="zh-CN" noProof="0" dirty="0">
                <a:ln>
                  <a:noFill/>
                </a:ln>
                <a:effectLst/>
                <a:uLnTx/>
                <a:uFillTx/>
                <a:latin typeface="+mn-lt"/>
                <a:sym typeface="+mn-ea"/>
              </a:rPr>
              <a:t>8</a:t>
            </a:r>
            <a:r>
              <a:rPr lang="zh-CN" altLang="en-US" noProof="0" dirty="0">
                <a:ln>
                  <a:noFill/>
                </a:ln>
                <a:effectLst/>
                <a:uLnTx/>
                <a:uFillTx/>
                <a:latin typeface="+mn-lt"/>
                <a:sym typeface="+mn-ea"/>
              </a:rPr>
              <a:t>，</a:t>
            </a:r>
            <a:r>
              <a:rPr lang="en-US" altLang="zh-CN" noProof="0" dirty="0">
                <a:ln>
                  <a:noFill/>
                </a:ln>
                <a:effectLst/>
                <a:uLnTx/>
                <a:uFillTx/>
                <a:latin typeface="+mn-lt"/>
                <a:sym typeface="+mn-ea"/>
              </a:rPr>
              <a:t>11}</a:t>
            </a:r>
            <a:r>
              <a:rPr lang="zh-CN" altLang="en-US" noProof="0" dirty="0">
                <a:ln>
                  <a:noFill/>
                </a:ln>
                <a:effectLst/>
                <a:uLnTx/>
                <a:uFillTx/>
                <a:latin typeface="+mn-lt"/>
                <a:sym typeface="+mn-ea"/>
              </a:rPr>
              <a:t>，选择下一个点。</a:t>
            </a: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zh-CN" altLang="en-US" b="1" strike="noStrike" noProof="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endParaRPr kumimoji="0" lang="zh-CN" altLang="en-US" b="1" kern="1200" cap="none" spc="0" normalizeH="0" baseline="0" dirty="0">
              <a:latin typeface="+mn-ea"/>
              <a:ea typeface="+mn-ea"/>
              <a:cs typeface="+mn-cs"/>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78851" name="图片 1"/>
          <p:cNvPicPr>
            <a:picLocks noChangeAspect="1"/>
          </p:cNvPicPr>
          <p:nvPr/>
        </p:nvPicPr>
        <p:blipFill>
          <a:blip r:embed="rId1"/>
          <a:stretch>
            <a:fillRect/>
          </a:stretch>
        </p:blipFill>
        <p:spPr>
          <a:xfrm>
            <a:off x="3218815" y="2191385"/>
            <a:ext cx="5754370" cy="4073525"/>
          </a:xfrm>
          <a:prstGeom prst="rect">
            <a:avLst/>
          </a:prstGeom>
          <a:noFill/>
          <a:ln w="9525">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实例</a:t>
            </a:r>
            <a:endParaRPr lang="zh-CN" altLang="en-US" sz="4000" dirty="0">
              <a:solidFill>
                <a:srgbClr val="1353A2"/>
              </a:solidFill>
              <a:cs typeface="+mn-cs"/>
            </a:endParaRPr>
          </a:p>
        </p:txBody>
      </p:sp>
      <p:sp>
        <p:nvSpPr>
          <p:cNvPr id="5" name="文本框 4"/>
          <p:cNvSpPr txBox="1"/>
          <p:nvPr/>
        </p:nvSpPr>
        <p:spPr>
          <a:xfrm>
            <a:off x="464185" y="1337310"/>
            <a:ext cx="5844540" cy="8010525"/>
          </a:xfrm>
          <a:prstGeom prst="rect">
            <a:avLst/>
          </a:prstGeom>
          <a:noFill/>
        </p:spPr>
        <p:txBody>
          <a:bodyPr wrap="square" rtlCol="0" anchor="t">
            <a:spAutoFit/>
          </a:bodyPr>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8</a:t>
            </a:r>
            <a:r>
              <a:rPr lang="zh-CN" altLang="en-US" noProof="0" dirty="0">
                <a:ln>
                  <a:noFill/>
                </a:ln>
                <a:effectLst/>
                <a:uLnTx/>
                <a:uFillTx/>
                <a:latin typeface="+mn-lt"/>
                <a:sym typeface="+mn-ea"/>
              </a:rPr>
              <a:t>步，在数据库中选择点</a:t>
            </a:r>
            <a:r>
              <a:rPr lang="en-US" altLang="zh-CN" noProof="0" dirty="0">
                <a:ln>
                  <a:noFill/>
                </a:ln>
                <a:effectLst/>
                <a:uLnTx/>
                <a:uFillTx/>
                <a:latin typeface="+mn-lt"/>
                <a:sym typeface="+mn-ea"/>
              </a:rPr>
              <a:t>8</a:t>
            </a:r>
            <a:r>
              <a:rPr lang="zh-CN" altLang="en-US" noProof="0" dirty="0">
                <a:ln>
                  <a:noFill/>
                </a:ln>
                <a:effectLst/>
                <a:uLnTx/>
                <a:uFillTx/>
                <a:latin typeface="+mn-lt"/>
                <a:sym typeface="+mn-ea"/>
              </a:rPr>
              <a:t>，已经在簇</a:t>
            </a:r>
            <a:r>
              <a:rPr lang="en-US" altLang="zh-CN" noProof="0" dirty="0">
                <a:ln>
                  <a:noFill/>
                </a:ln>
                <a:effectLst/>
                <a:uLnTx/>
                <a:uFillTx/>
                <a:latin typeface="+mn-lt"/>
                <a:sym typeface="+mn-ea"/>
              </a:rPr>
              <a:t>2</a:t>
            </a:r>
            <a:r>
              <a:rPr lang="zh-CN" altLang="en-US" noProof="0" dirty="0">
                <a:ln>
                  <a:noFill/>
                </a:ln>
                <a:effectLst/>
                <a:uLnTx/>
                <a:uFillTx/>
                <a:latin typeface="+mn-lt"/>
                <a:sym typeface="+mn-ea"/>
              </a:rPr>
              <a:t>中，选择下一个点。</a:t>
            </a:r>
            <a:endParaRPr kumimoji="0" lang="zh-CN" altLang="en-US" b="0" i="0" u="none" strike="noStrike" kern="1200" cap="none" spc="0" normalizeH="0" baseline="0" noProof="0" dirty="0">
              <a:ln>
                <a:noFill/>
              </a:ln>
              <a:solidFill>
                <a:schemeClr val="tx1"/>
              </a:solidFill>
              <a:effectLst/>
              <a:uLnTx/>
              <a:uFillTx/>
              <a:latin typeface="+mn-lt"/>
              <a:ea typeface="宋体" pitchFamily="2" charset="-122"/>
              <a:cs typeface="+mn-cs"/>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9</a:t>
            </a:r>
            <a:r>
              <a:rPr lang="zh-CN" altLang="en-US" noProof="0" dirty="0">
                <a:ln>
                  <a:noFill/>
                </a:ln>
                <a:effectLst/>
                <a:uLnTx/>
                <a:uFillTx/>
                <a:latin typeface="+mn-lt"/>
                <a:sym typeface="+mn-ea"/>
              </a:rPr>
              <a:t>步，在数据库中选择点</a:t>
            </a:r>
            <a:r>
              <a:rPr lang="en-US" altLang="zh-CN" noProof="0" dirty="0">
                <a:ln>
                  <a:noFill/>
                </a:ln>
                <a:effectLst/>
                <a:uLnTx/>
                <a:uFillTx/>
                <a:latin typeface="+mn-lt"/>
                <a:sym typeface="+mn-ea"/>
              </a:rPr>
              <a:t>9</a:t>
            </a:r>
            <a:r>
              <a:rPr lang="zh-CN" altLang="en-US" noProof="0" dirty="0">
                <a:ln>
                  <a:noFill/>
                </a:ln>
                <a:effectLst/>
                <a:uLnTx/>
                <a:uFillTx/>
                <a:latin typeface="+mn-lt"/>
                <a:sym typeface="+mn-ea"/>
              </a:rPr>
              <a:t>，已经在簇</a:t>
            </a:r>
            <a:r>
              <a:rPr lang="en-US" altLang="zh-CN" noProof="0" dirty="0">
                <a:ln>
                  <a:noFill/>
                </a:ln>
                <a:effectLst/>
                <a:uLnTx/>
                <a:uFillTx/>
                <a:latin typeface="+mn-lt"/>
                <a:sym typeface="+mn-ea"/>
              </a:rPr>
              <a:t>1</a:t>
            </a:r>
            <a:r>
              <a:rPr lang="zh-CN" altLang="en-US" noProof="0" dirty="0">
                <a:ln>
                  <a:noFill/>
                </a:ln>
                <a:effectLst/>
                <a:uLnTx/>
                <a:uFillTx/>
                <a:latin typeface="+mn-lt"/>
                <a:sym typeface="+mn-ea"/>
              </a:rPr>
              <a:t>中，选择下一个点。</a:t>
            </a:r>
            <a:endParaRPr kumimoji="0" lang="zh-CN" altLang="en-US" b="0" i="0" u="none" strike="noStrike" kern="1200" cap="none" spc="0" normalizeH="0" baseline="0" noProof="0" dirty="0">
              <a:ln>
                <a:noFill/>
              </a:ln>
              <a:solidFill>
                <a:schemeClr val="tx1"/>
              </a:solidFill>
              <a:effectLst/>
              <a:uLnTx/>
              <a:uFillTx/>
              <a:latin typeface="+mn-lt"/>
              <a:ea typeface="宋体" pitchFamily="2" charset="-122"/>
              <a:cs typeface="+mn-cs"/>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10</a:t>
            </a:r>
            <a:r>
              <a:rPr lang="zh-CN" altLang="en-US" noProof="0" dirty="0">
                <a:ln>
                  <a:noFill/>
                </a:ln>
                <a:effectLst/>
                <a:uLnTx/>
                <a:uFillTx/>
                <a:latin typeface="+mn-lt"/>
                <a:sym typeface="+mn-ea"/>
              </a:rPr>
              <a:t>步，在数据库中选择点</a:t>
            </a:r>
            <a:r>
              <a:rPr lang="en-US" altLang="zh-CN" noProof="0" dirty="0">
                <a:ln>
                  <a:noFill/>
                </a:ln>
                <a:effectLst/>
                <a:uLnTx/>
                <a:uFillTx/>
                <a:latin typeface="+mn-lt"/>
                <a:sym typeface="+mn-ea"/>
              </a:rPr>
              <a:t>10</a:t>
            </a:r>
            <a:r>
              <a:rPr lang="zh-CN" altLang="en-US" noProof="0" dirty="0">
                <a:ln>
                  <a:noFill/>
                </a:ln>
                <a:effectLst/>
                <a:uLnTx/>
                <a:uFillTx/>
                <a:latin typeface="+mn-lt"/>
                <a:sym typeface="+mn-ea"/>
              </a:rPr>
              <a:t>，已经在簇</a:t>
            </a:r>
            <a:r>
              <a:rPr lang="en-US" altLang="zh-CN" noProof="0" dirty="0">
                <a:ln>
                  <a:noFill/>
                </a:ln>
                <a:effectLst/>
                <a:uLnTx/>
                <a:uFillTx/>
                <a:latin typeface="+mn-lt"/>
                <a:sym typeface="+mn-ea"/>
              </a:rPr>
              <a:t>1</a:t>
            </a:r>
            <a:r>
              <a:rPr lang="zh-CN" altLang="en-US" noProof="0" dirty="0">
                <a:ln>
                  <a:noFill/>
                </a:ln>
                <a:effectLst/>
                <a:uLnTx/>
                <a:uFillTx/>
                <a:latin typeface="+mn-lt"/>
                <a:sym typeface="+mn-ea"/>
              </a:rPr>
              <a:t>中，选择下一个点</a:t>
            </a:r>
            <a:endParaRPr kumimoji="0" lang="zh-CN" altLang="en-US" b="0" i="0" u="none" strike="noStrike" kern="1200" cap="none" spc="0" normalizeH="0" baseline="0" noProof="0" dirty="0">
              <a:ln>
                <a:noFill/>
              </a:ln>
              <a:solidFill>
                <a:schemeClr val="tx1"/>
              </a:solidFill>
              <a:effectLst/>
              <a:uLnTx/>
              <a:uFillTx/>
              <a:latin typeface="+mn-lt"/>
              <a:ea typeface="宋体" pitchFamily="2" charset="-122"/>
              <a:cs typeface="+mn-cs"/>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11</a:t>
            </a:r>
            <a:r>
              <a:rPr lang="zh-CN" altLang="en-US" noProof="0" dirty="0">
                <a:ln>
                  <a:noFill/>
                </a:ln>
                <a:effectLst/>
                <a:uLnTx/>
                <a:uFillTx/>
                <a:latin typeface="+mn-lt"/>
                <a:sym typeface="+mn-ea"/>
              </a:rPr>
              <a:t>步，在数据库中选择点</a:t>
            </a:r>
            <a:r>
              <a:rPr lang="en-US" altLang="zh-CN" noProof="0" dirty="0">
                <a:ln>
                  <a:noFill/>
                </a:ln>
                <a:effectLst/>
                <a:uLnTx/>
                <a:uFillTx/>
                <a:latin typeface="+mn-lt"/>
                <a:sym typeface="+mn-ea"/>
              </a:rPr>
              <a:t>11</a:t>
            </a:r>
            <a:r>
              <a:rPr lang="zh-CN" altLang="en-US" noProof="0" dirty="0">
                <a:ln>
                  <a:noFill/>
                </a:ln>
                <a:effectLst/>
                <a:uLnTx/>
                <a:uFillTx/>
                <a:latin typeface="+mn-lt"/>
                <a:sym typeface="+mn-ea"/>
              </a:rPr>
              <a:t>，已经在簇</a:t>
            </a:r>
            <a:r>
              <a:rPr lang="en-US" altLang="zh-CN" noProof="0" dirty="0">
                <a:ln>
                  <a:noFill/>
                </a:ln>
                <a:effectLst/>
                <a:uLnTx/>
                <a:uFillTx/>
                <a:latin typeface="+mn-lt"/>
                <a:sym typeface="+mn-ea"/>
              </a:rPr>
              <a:t>2</a:t>
            </a:r>
            <a:r>
              <a:rPr lang="zh-CN" altLang="en-US" noProof="0" dirty="0">
                <a:ln>
                  <a:noFill/>
                </a:ln>
                <a:effectLst/>
                <a:uLnTx/>
                <a:uFillTx/>
                <a:latin typeface="+mn-lt"/>
                <a:sym typeface="+mn-ea"/>
              </a:rPr>
              <a:t>中，选择下一个点</a:t>
            </a:r>
            <a:endParaRPr kumimoji="0" lang="zh-CN" altLang="en-US" b="0" i="0" u="none" strike="noStrike" kern="1200" cap="none" spc="0" normalizeH="0" baseline="0" noProof="0" dirty="0">
              <a:ln>
                <a:noFill/>
              </a:ln>
              <a:solidFill>
                <a:schemeClr val="tx1"/>
              </a:solidFill>
              <a:effectLst/>
              <a:uLnTx/>
              <a:uFillTx/>
              <a:latin typeface="+mn-lt"/>
              <a:ea typeface="宋体" pitchFamily="2" charset="-122"/>
              <a:cs typeface="+mn-cs"/>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r>
              <a:rPr lang="zh-CN" altLang="en-US" noProof="0" dirty="0">
                <a:ln>
                  <a:noFill/>
                </a:ln>
                <a:effectLst/>
                <a:uLnTx/>
                <a:uFillTx/>
                <a:latin typeface="+mn-lt"/>
                <a:sym typeface="+mn-ea"/>
              </a:rPr>
              <a:t>第</a:t>
            </a:r>
            <a:r>
              <a:rPr lang="en-US" altLang="zh-CN" noProof="0" dirty="0">
                <a:ln>
                  <a:noFill/>
                </a:ln>
                <a:effectLst/>
                <a:uLnTx/>
                <a:uFillTx/>
                <a:latin typeface="+mn-lt"/>
                <a:sym typeface="+mn-ea"/>
              </a:rPr>
              <a:t>12</a:t>
            </a:r>
            <a:r>
              <a:rPr lang="zh-CN" altLang="en-US" noProof="0" dirty="0">
                <a:ln>
                  <a:noFill/>
                </a:ln>
                <a:effectLst/>
                <a:uLnTx/>
                <a:uFillTx/>
                <a:latin typeface="+mn-lt"/>
                <a:sym typeface="+mn-ea"/>
              </a:rPr>
              <a:t>步，选择点</a:t>
            </a:r>
            <a:r>
              <a:rPr lang="en-US" altLang="zh-CN" noProof="0" dirty="0">
                <a:ln>
                  <a:noFill/>
                </a:ln>
                <a:effectLst/>
                <a:uLnTx/>
                <a:uFillTx/>
                <a:latin typeface="+mn-lt"/>
                <a:sym typeface="+mn-ea"/>
              </a:rPr>
              <a:t>12</a:t>
            </a:r>
            <a:r>
              <a:rPr lang="zh-CN" altLang="en-US" noProof="0" dirty="0">
                <a:ln>
                  <a:noFill/>
                </a:ln>
                <a:effectLst/>
                <a:uLnTx/>
                <a:uFillTx/>
                <a:latin typeface="+mn-lt"/>
                <a:sym typeface="+mn-ea"/>
              </a:rPr>
              <a:t>，已经在簇</a:t>
            </a:r>
            <a:r>
              <a:rPr lang="en-US" altLang="zh-CN" noProof="0" dirty="0">
                <a:ln>
                  <a:noFill/>
                </a:ln>
                <a:effectLst/>
                <a:uLnTx/>
                <a:uFillTx/>
                <a:latin typeface="+mn-lt"/>
                <a:sym typeface="+mn-ea"/>
              </a:rPr>
              <a:t>1</a:t>
            </a:r>
            <a:r>
              <a:rPr lang="zh-CN" altLang="en-US" noProof="0" dirty="0">
                <a:ln>
                  <a:noFill/>
                </a:ln>
                <a:effectLst/>
                <a:uLnTx/>
                <a:uFillTx/>
                <a:latin typeface="+mn-lt"/>
                <a:sym typeface="+mn-ea"/>
              </a:rPr>
              <a:t>中，由于这已经是最后一点，所有点都以处理，程序终止。</a:t>
            </a:r>
            <a:endParaRPr kumimoji="0" lang="zh-CN" altLang="en-US" b="0" i="0" u="none" strike="noStrike" kern="1200" cap="none" spc="0" normalizeH="0" baseline="0" noProof="0" dirty="0">
              <a:ln>
                <a:noFill/>
              </a:ln>
              <a:solidFill>
                <a:schemeClr val="tx1"/>
              </a:solidFill>
              <a:effectLst/>
              <a:uLnTx/>
              <a:uFillTx/>
              <a:latin typeface="+mn-lt"/>
              <a:ea typeface="宋体" pitchFamily="2" charset="-122"/>
              <a:cs typeface="+mn-cs"/>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zh-CN" altLang="en-US" b="1" strike="noStrike" noProof="1" dirty="0">
              <a:latin typeface="+mn-ea"/>
              <a:ea typeface="+mn-ea"/>
              <a:sym typeface="黑体" panose="02010609060101010101" pitchFamily="49" charset="-122"/>
            </a:endParaRPr>
          </a:p>
          <a:p>
            <a:pPr marL="0" lvl="1" indent="0" eaLnBrk="1" hangingPunct="1">
              <a:lnSpc>
                <a:spcPct val="150000"/>
              </a:lnSpc>
              <a:spcBef>
                <a:spcPts val="0"/>
              </a:spcBef>
              <a:buClr>
                <a:srgbClr val="336699"/>
              </a:buClr>
              <a:buFont typeface="Wingdings" panose="05000000000000000000" pitchFamily="2" charset="2"/>
              <a:buNone/>
            </a:pPr>
            <a:endParaRPr kumimoji="0" lang="zh-CN" altLang="en-US" b="1" kern="1200" cap="none" spc="0" normalizeH="0" baseline="0" dirty="0">
              <a:latin typeface="+mn-ea"/>
              <a:ea typeface="+mn-ea"/>
              <a:cs typeface="+mn-cs"/>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noProof="1" dirty="0">
              <a:latin typeface="+mn-ea"/>
              <a:ea typeface="+mn-ea"/>
              <a:cs typeface="+mn-cs"/>
              <a:sym typeface="黑体" panose="02010609060101010101" pitchFamily="49" charset="-122"/>
            </a:endParaRPr>
          </a:p>
          <a:p>
            <a:pPr marL="342900" lvl="1" indent="-342900" eaLnBrk="1" hangingPunct="1">
              <a:lnSpc>
                <a:spcPct val="150000"/>
              </a:lnSpc>
              <a:spcBef>
                <a:spcPts val="0"/>
              </a:spcBef>
              <a:buClr>
                <a:srgbClr val="336699"/>
              </a:buClr>
              <a:buFont typeface="Wingdings" panose="05000000000000000000" pitchFamily="2" charset="2"/>
              <a:buChar char="Ø"/>
            </a:pPr>
            <a:endParaRPr lang="zh-CN" altLang="en-US" b="0">
              <a:latin typeface="Arial" panose="020B0704020202020204" pitchFamily="34" charset="0"/>
              <a:ea typeface="宋体" pitchFamily="2" charset="-122"/>
            </a:endParaRPr>
          </a:p>
          <a:p>
            <a:pPr marL="0" lvl="1" indent="0" eaLnBrk="1" hangingPunct="1">
              <a:lnSpc>
                <a:spcPct val="150000"/>
              </a:lnSpc>
              <a:spcBef>
                <a:spcPts val="0"/>
              </a:spcBef>
              <a:buClr>
                <a:srgbClr val="336699"/>
              </a:buClr>
              <a:buFont typeface="Wingdings" panose="05000000000000000000" pitchFamily="2" charset="2"/>
              <a:buNone/>
            </a:pPr>
            <a:endParaRPr lang="zh-CN" altLang="en-US" b="1" dirty="0">
              <a:latin typeface="+mn-ea"/>
              <a:ea typeface="+mn-ea"/>
            </a:endParaRPr>
          </a:p>
        </p:txBody>
      </p:sp>
      <p:pic>
        <p:nvPicPr>
          <p:cNvPr id="80899" name="图片 13"/>
          <p:cNvPicPr>
            <a:picLocks noChangeAspect="1"/>
          </p:cNvPicPr>
          <p:nvPr/>
        </p:nvPicPr>
        <p:blipFill>
          <a:blip r:embed="rId1"/>
          <a:stretch>
            <a:fillRect/>
          </a:stretch>
        </p:blipFill>
        <p:spPr>
          <a:xfrm>
            <a:off x="6755765" y="1708150"/>
            <a:ext cx="4594225" cy="4041775"/>
          </a:xfrm>
          <a:prstGeom prst="rect">
            <a:avLst/>
          </a:prstGeom>
          <a:noFill/>
          <a:ln w="9525">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实例</a:t>
            </a:r>
            <a:endParaRPr lang="zh-CN" altLang="en-US" sz="4000" dirty="0">
              <a:solidFill>
                <a:srgbClr val="1353A2"/>
              </a:solidFill>
              <a:cs typeface="+mn-cs"/>
            </a:endParaRPr>
          </a:p>
        </p:txBody>
      </p:sp>
      <p:graphicFrame>
        <p:nvGraphicFramePr>
          <p:cNvPr id="19" name="Group 4"/>
          <p:cNvGraphicFramePr>
            <a:graphicFrameLocks noGrp="1"/>
          </p:cNvGraphicFramePr>
          <p:nvPr>
            <p:custDataLst>
              <p:tags r:id="rId1"/>
            </p:custDataLst>
          </p:nvPr>
        </p:nvGraphicFramePr>
        <p:xfrm>
          <a:off x="278130" y="1188085"/>
          <a:ext cx="5979795" cy="4796790"/>
        </p:xfrm>
        <a:graphic>
          <a:graphicData uri="http://schemas.openxmlformats.org/drawingml/2006/table">
            <a:tbl>
              <a:tblPr/>
              <a:tblGrid>
                <a:gridCol w="681990"/>
                <a:gridCol w="909320"/>
                <a:gridCol w="1337945"/>
                <a:gridCol w="3050540"/>
              </a:tblGrid>
              <a:tr h="36957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步骤</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选择的点</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ε</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中点的个数</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通过计算可达点而找到的新簇</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378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无</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378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无</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378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无</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8481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簇</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9</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10</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84175">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已在一个簇</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3782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6</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6</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无</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8481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7</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7</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簇</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6</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7</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11}</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84175">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已在一个簇</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8481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9</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9</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已在一个簇</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84175">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已在一个簇</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84810">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11</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11</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已在一个簇</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   </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384175">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a:lnSpc>
                          <a:spcPct val="90000"/>
                        </a:lnSpc>
                        <a:spcBef>
                          <a:spcPts val="1800"/>
                        </a:spcBef>
                        <a:buSzPct val="100000"/>
                        <a:buFont typeface="Arial" panose="020B0704020202020204" pitchFamily="34" charset="0"/>
                        <a:defRPr sz="2000">
                          <a:solidFill>
                            <a:schemeClr val="tx1"/>
                          </a:solidFill>
                          <a:latin typeface="Calibri" charset="0"/>
                        </a:defRPr>
                      </a:lvl1pPr>
                      <a:lvl2pPr marL="742950" indent="-285750">
                        <a:lnSpc>
                          <a:spcPct val="90000"/>
                        </a:lnSpc>
                        <a:spcBef>
                          <a:spcPts val="1200"/>
                        </a:spcBef>
                        <a:buSzPct val="100000"/>
                        <a:buFont typeface="Arial" panose="020B0704020202020204" pitchFamily="34" charset="0"/>
                        <a:defRPr>
                          <a:solidFill>
                            <a:schemeClr val="tx1"/>
                          </a:solidFill>
                          <a:latin typeface="Calibri" charset="0"/>
                        </a:defRPr>
                      </a:lvl2pPr>
                      <a:lvl3pPr marL="1143000" indent="-228600">
                        <a:lnSpc>
                          <a:spcPct val="90000"/>
                        </a:lnSpc>
                        <a:spcBef>
                          <a:spcPts val="800"/>
                        </a:spcBef>
                        <a:buSzPct val="100000"/>
                        <a:buFont typeface="Arial" panose="020B0704020202020204" pitchFamily="34" charset="0"/>
                        <a:defRPr sz="1600">
                          <a:solidFill>
                            <a:schemeClr val="tx1"/>
                          </a:solidFill>
                          <a:latin typeface="Calibri" charset="0"/>
                        </a:defRPr>
                      </a:lvl3pPr>
                      <a:lvl4pPr marL="1600200" indent="-228600">
                        <a:lnSpc>
                          <a:spcPct val="90000"/>
                        </a:lnSpc>
                        <a:spcBef>
                          <a:spcPts val="600"/>
                        </a:spcBef>
                        <a:buSzPct val="100000"/>
                        <a:buFont typeface="Arial" panose="020B0704020202020204" pitchFamily="34" charset="0"/>
                        <a:defRPr sz="1400">
                          <a:solidFill>
                            <a:schemeClr val="tx1"/>
                          </a:solidFill>
                          <a:latin typeface="Calibri" charset="0"/>
                        </a:defRPr>
                      </a:lvl4pPr>
                      <a:lvl5pPr marL="2057400" indent="-228600">
                        <a:lnSpc>
                          <a:spcPct val="90000"/>
                        </a:lnSpc>
                        <a:spcBef>
                          <a:spcPts val="600"/>
                        </a:spcBef>
                        <a:buSzPct val="100000"/>
                        <a:buFont typeface="Arial" panose="020B0704020202020204" pitchFamily="34" charset="0"/>
                        <a:defRPr sz="1400">
                          <a:solidFill>
                            <a:schemeClr val="tx1"/>
                          </a:solidFill>
                          <a:latin typeface="Calibri" charset="0"/>
                        </a:defRPr>
                      </a:lvl5pPr>
                      <a:lvl6pPr marL="25146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6pPr>
                      <a:lvl7pPr marL="29718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7pPr>
                      <a:lvl8pPr marL="34290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8pPr>
                      <a:lvl9pPr marL="3886200" indent="-228600" eaLnBrk="0" fontAlgn="base" hangingPunct="0">
                        <a:lnSpc>
                          <a:spcPct val="90000"/>
                        </a:lnSpc>
                        <a:spcBef>
                          <a:spcPts val="600"/>
                        </a:spcBef>
                        <a:spcAft>
                          <a:spcPct val="0"/>
                        </a:spcAft>
                        <a:buSzPct val="100000"/>
                        <a:buFont typeface="Arial" panose="020B0704020202020204" pitchFamily="34" charset="0"/>
                        <a:defRPr sz="14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已在一个簇</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a:t>
                      </a:r>
                      <a:endParaRPr kumimoji="0" lang="zh-CN" altLang="en-US" sz="1600" b="1"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170" marR="90170" marT="46990" marB="469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bl>
          </a:graphicData>
        </a:graphic>
      </p:graphicFrame>
      <p:pic>
        <p:nvPicPr>
          <p:cNvPr id="83019" name="图片 2"/>
          <p:cNvPicPr>
            <a:picLocks noChangeAspect="1"/>
          </p:cNvPicPr>
          <p:nvPr/>
        </p:nvPicPr>
        <p:blipFill>
          <a:blip r:embed="rId2"/>
          <a:stretch>
            <a:fillRect/>
          </a:stretch>
        </p:blipFill>
        <p:spPr>
          <a:xfrm>
            <a:off x="7701915" y="2343785"/>
            <a:ext cx="3194050" cy="2493010"/>
          </a:xfrm>
          <a:prstGeom prst="rect">
            <a:avLst/>
          </a:prstGeom>
          <a:noFill/>
          <a:ln w="9525">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5220" y="26797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en-US" altLang="zh-CN" sz="4000" dirty="0">
                <a:solidFill>
                  <a:srgbClr val="1353A2"/>
                </a:solidFill>
                <a:sym typeface="+mn-ea"/>
              </a:rPr>
              <a:t>DBSCAN</a:t>
            </a:r>
            <a:r>
              <a:rPr lang="zh-CN" altLang="en-US" sz="4000" dirty="0">
                <a:solidFill>
                  <a:srgbClr val="1353A2"/>
                </a:solidFill>
                <a:latin typeface="微软雅黑" panose="020B0503020204020204" pitchFamily="34" charset="-122"/>
                <a:ea typeface="微软雅黑" panose="020B0503020204020204" pitchFamily="34" charset="-122"/>
                <a:sym typeface="+mn-ea"/>
              </a:rPr>
              <a:t>调用</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6" name="文本占位符 3"/>
          <p:cNvSpPr txBox="1"/>
          <p:nvPr/>
        </p:nvSpPr>
        <p:spPr bwMode="auto">
          <a:xfrm>
            <a:off x="731176" y="1669415"/>
            <a:ext cx="10814118" cy="14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indent="0"/>
            <a:r>
              <a:rPr lang="zh-CN" altLang="en-US" sz="2400" dirty="0" smtClean="0">
                <a:hlinkClick r:id="rId1" action="ppaction://hlinkfile"/>
              </a:rPr>
              <a:t>调用</a:t>
            </a:r>
            <a:r>
              <a:rPr lang="en-US" altLang="zh-CN" sz="2400" dirty="0" err="1">
                <a:sym typeface="+mn-ea"/>
                <a:hlinkClick r:id="rId1" action="ppaction://hlinkfile"/>
              </a:rPr>
              <a:t>sklearn.cluster</a:t>
            </a:r>
            <a:r>
              <a:rPr lang="zh-CN" altLang="en-US" sz="2400" dirty="0" smtClean="0">
                <a:hlinkClick r:id="rId1" action="ppaction://hlinkfile"/>
              </a:rPr>
              <a:t>库下的</a:t>
            </a:r>
            <a:r>
              <a:rPr lang="en-US" altLang="zh-CN" sz="2400" dirty="0" smtClean="0">
                <a:hlinkClick r:id="rId1" action="ppaction://hlinkfile"/>
              </a:rPr>
              <a:t>DBSCAN</a:t>
            </a:r>
            <a:endParaRPr lang="en-US" altLang="zh-CN" sz="2400" dirty="0" err="1"/>
          </a:p>
          <a:p>
            <a:pPr indent="457200">
              <a:lnSpc>
                <a:spcPct val="100000"/>
              </a:lnSpc>
            </a:pPr>
            <a:endParaRPr lang="en-US" altLang="zh-CN" sz="2000" dirty="0"/>
          </a:p>
        </p:txBody>
      </p:sp>
      <p:grpSp>
        <p:nvGrpSpPr>
          <p:cNvPr id="27" name="组合 26"/>
          <p:cNvGrpSpPr/>
          <p:nvPr/>
        </p:nvGrpSpPr>
        <p:grpSpPr>
          <a:xfrm>
            <a:off x="2080817" y="2599676"/>
            <a:ext cx="5713292" cy="626146"/>
            <a:chOff x="1107232" y="3522977"/>
            <a:chExt cx="5713292" cy="626146"/>
          </a:xfrm>
        </p:grpSpPr>
        <p:sp>
          <p:nvSpPr>
            <p:cNvPr id="28" name="文本占位符 3"/>
            <p:cNvSpPr txBox="1"/>
            <p:nvPr/>
          </p:nvSpPr>
          <p:spPr bwMode="auto">
            <a:xfrm>
              <a:off x="1107232" y="3639547"/>
              <a:ext cx="5713292" cy="4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en-US" altLang="zh-CN" sz="2000" b="0" dirty="0">
                  <a:sym typeface="+mn-ea"/>
                </a:rPr>
                <a:t>from sklearn.cluster import DBSCAN</a:t>
              </a:r>
              <a:endParaRPr lang="en-US" altLang="zh-CN" sz="2000" b="0" dirty="0">
                <a:sym typeface="+mn-ea"/>
              </a:endParaRPr>
            </a:p>
          </p:txBody>
        </p:sp>
        <p:sp>
          <p:nvSpPr>
            <p:cNvPr id="29" name="矩形 28"/>
            <p:cNvSpPr/>
            <p:nvPr/>
          </p:nvSpPr>
          <p:spPr>
            <a:xfrm>
              <a:off x="1107232" y="3522977"/>
              <a:ext cx="5713292"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占位符 3"/>
          <p:cNvSpPr txBox="1"/>
          <p:nvPr/>
        </p:nvSpPr>
        <p:spPr bwMode="auto">
          <a:xfrm>
            <a:off x="521930" y="4914407"/>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预测：</a:t>
            </a:r>
            <a:endParaRPr lang="zh-CN" altLang="en-US" sz="2000" dirty="0">
              <a:latin typeface="+mn-ea"/>
            </a:endParaRPr>
          </a:p>
        </p:txBody>
      </p:sp>
      <p:grpSp>
        <p:nvGrpSpPr>
          <p:cNvPr id="31" name="组合 30"/>
          <p:cNvGrpSpPr/>
          <p:nvPr/>
        </p:nvGrpSpPr>
        <p:grpSpPr>
          <a:xfrm>
            <a:off x="2080816" y="3655553"/>
            <a:ext cx="5880735" cy="836295"/>
            <a:chOff x="2080816" y="4437873"/>
            <a:chExt cx="5880735" cy="836295"/>
          </a:xfrm>
        </p:grpSpPr>
        <p:sp>
          <p:nvSpPr>
            <p:cNvPr id="32" name="矩形 31"/>
            <p:cNvSpPr/>
            <p:nvPr/>
          </p:nvSpPr>
          <p:spPr>
            <a:xfrm>
              <a:off x="2080816" y="4437873"/>
              <a:ext cx="5880735" cy="835025"/>
            </a:xfrm>
            <a:prstGeom prst="rect">
              <a:avLst/>
            </a:prstGeom>
          </p:spPr>
          <p:txBody>
            <a:bodyPr wrap="square">
              <a:spAutoFit/>
            </a:bodyPr>
            <a:lstStyle/>
            <a:p>
              <a:pPr>
                <a:spcBef>
                  <a:spcPts val="1000"/>
                </a:spcBef>
              </a:pPr>
              <a:r>
                <a:rPr lang="en-US" altLang="zh-CN" sz="2000" dirty="0">
                  <a:latin typeface="+mn-lt"/>
                  <a:ea typeface="+mn-ea"/>
                </a:rPr>
                <a:t>model </a:t>
              </a:r>
              <a:r>
                <a:rPr lang="en-US" altLang="zh-CN" sz="2000" dirty="0"/>
                <a:t> = DBSCAN(eps=3, min_samples=2)</a:t>
              </a:r>
              <a:endParaRPr lang="en-US" altLang="zh-CN" sz="2000" dirty="0"/>
            </a:p>
            <a:p>
              <a:pPr>
                <a:spcBef>
                  <a:spcPts val="1000"/>
                </a:spcBef>
              </a:pPr>
              <a:r>
                <a:rPr lang="en-US" altLang="zh-CN" sz="2000" dirty="0" err="1" smtClean="0">
                  <a:latin typeface="+mn-lt"/>
                  <a:ea typeface="+mn-ea"/>
                </a:rPr>
                <a:t>model.fit</a:t>
              </a:r>
              <a:r>
                <a:rPr lang="en-US" altLang="zh-CN" sz="2000" dirty="0" smtClean="0">
                  <a:latin typeface="+mn-lt"/>
                  <a:ea typeface="+mn-ea"/>
                </a:rPr>
                <a:t>(</a:t>
              </a:r>
              <a:r>
                <a:rPr lang="en-US" altLang="zh-CN" sz="2000" dirty="0" err="1" smtClean="0">
                  <a:latin typeface="+mn-lt"/>
                  <a:ea typeface="+mn-ea"/>
                </a:rPr>
                <a:t>X_train</a:t>
              </a:r>
              <a:r>
                <a:rPr lang="en-US" altLang="zh-CN" sz="2000" dirty="0" smtClean="0">
                  <a:latin typeface="+mn-lt"/>
                  <a:ea typeface="+mn-ea"/>
                </a:rPr>
                <a:t>)</a:t>
              </a:r>
              <a:endParaRPr lang="en-US" altLang="zh-CN" sz="2000" dirty="0" smtClean="0">
                <a:latin typeface="+mn-lt"/>
                <a:ea typeface="+mn-ea"/>
              </a:endParaRPr>
            </a:p>
          </p:txBody>
        </p:sp>
        <p:sp>
          <p:nvSpPr>
            <p:cNvPr id="33" name="矩形 32"/>
            <p:cNvSpPr/>
            <p:nvPr/>
          </p:nvSpPr>
          <p:spPr>
            <a:xfrm>
              <a:off x="2080816" y="4437873"/>
              <a:ext cx="5880735" cy="836295"/>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080817" y="4872136"/>
            <a:ext cx="3930240" cy="626146"/>
            <a:chOff x="2080817" y="5654456"/>
            <a:chExt cx="3930240" cy="626146"/>
          </a:xfrm>
        </p:grpSpPr>
        <p:sp>
          <p:nvSpPr>
            <p:cNvPr id="35" name="矩形 34"/>
            <p:cNvSpPr/>
            <p:nvPr/>
          </p:nvSpPr>
          <p:spPr>
            <a:xfrm>
              <a:off x="2080817" y="5715368"/>
              <a:ext cx="3930240" cy="398780"/>
            </a:xfrm>
            <a:prstGeom prst="rect">
              <a:avLst/>
            </a:prstGeom>
          </p:spPr>
          <p:txBody>
            <a:bodyPr wrap="square">
              <a:spAutoFit/>
            </a:bodyPr>
            <a:lstStyle/>
            <a:p>
              <a:pPr>
                <a:spcBef>
                  <a:spcPts val="1000"/>
                </a:spcBef>
              </a:pPr>
              <a:r>
                <a:rPr lang="en-US" altLang="zh-CN" sz="2000" dirty="0" smtClean="0">
                  <a:latin typeface="+mn-lt"/>
                  <a:ea typeface="+mn-ea"/>
                </a:rPr>
                <a:t>results=</a:t>
              </a:r>
              <a:r>
                <a:rPr lang="en-US" altLang="zh-CN" sz="2000" dirty="0" err="1" smtClean="0">
                  <a:latin typeface="+mn-lt"/>
                  <a:ea typeface="+mn-ea"/>
                </a:rPr>
                <a:t>model.predict</a:t>
              </a:r>
              <a:r>
                <a:rPr lang="en-US" altLang="zh-CN" sz="2000" dirty="0">
                  <a:latin typeface="+mn-lt"/>
                  <a:ea typeface="+mn-ea"/>
                </a:rPr>
                <a:t>(</a:t>
              </a:r>
              <a:r>
                <a:rPr lang="en-US" altLang="zh-CN" sz="2000" dirty="0" err="1">
                  <a:latin typeface="+mn-lt"/>
                  <a:ea typeface="+mn-ea"/>
                </a:rPr>
                <a:t>X_test</a:t>
              </a:r>
              <a:r>
                <a:rPr lang="en-US" altLang="zh-CN" sz="2000" dirty="0">
                  <a:latin typeface="+mn-lt"/>
                  <a:ea typeface="+mn-ea"/>
                </a:rPr>
                <a:t>)</a:t>
              </a:r>
              <a:endParaRPr lang="zh-CN" altLang="en-US" sz="2000" dirty="0">
                <a:latin typeface="+mn-lt"/>
                <a:ea typeface="+mn-ea"/>
              </a:endParaRPr>
            </a:p>
          </p:txBody>
        </p:sp>
        <p:sp>
          <p:nvSpPr>
            <p:cNvPr id="36" name="矩形 35"/>
            <p:cNvSpPr/>
            <p:nvPr/>
          </p:nvSpPr>
          <p:spPr>
            <a:xfrm>
              <a:off x="2080817" y="5654456"/>
              <a:ext cx="3930240"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p:cNvSpPr txBox="1"/>
          <p:nvPr/>
        </p:nvSpPr>
        <p:spPr bwMode="auto">
          <a:xfrm>
            <a:off x="259840" y="2709550"/>
            <a:ext cx="1694783"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a:latin typeface="+mn-ea"/>
              </a:rPr>
              <a:t>导</a:t>
            </a:r>
            <a:r>
              <a:rPr lang="zh-CN" altLang="en-US" sz="2000" dirty="0" smtClean="0">
                <a:latin typeface="+mn-ea"/>
              </a:rPr>
              <a:t>入库：</a:t>
            </a:r>
            <a:endParaRPr lang="en-US" altLang="zh-CN" sz="2000" b="0" dirty="0" smtClean="0"/>
          </a:p>
        </p:txBody>
      </p:sp>
      <p:sp>
        <p:nvSpPr>
          <p:cNvPr id="7" name="文本占位符 3"/>
          <p:cNvSpPr txBox="1"/>
          <p:nvPr/>
        </p:nvSpPr>
        <p:spPr bwMode="auto">
          <a:xfrm>
            <a:off x="259840" y="3789084"/>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模型训练：</a:t>
            </a:r>
            <a:endParaRPr lang="zh-CN" altLang="en-US" sz="2000" dirty="0">
              <a:latin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en-US" altLang="zh-CN" sz="4000" dirty="0">
                <a:solidFill>
                  <a:srgbClr val="1353A2"/>
                </a:solidFill>
                <a:cs typeface="+mn-cs"/>
              </a:rPr>
              <a:t>DBSCAN</a:t>
            </a:r>
            <a:r>
              <a:rPr lang="zh-CN" altLang="en-US" sz="4000" dirty="0">
                <a:solidFill>
                  <a:srgbClr val="1353A2"/>
                </a:solidFill>
                <a:cs typeface="+mn-cs"/>
              </a:rPr>
              <a:t>优缺点</a:t>
            </a:r>
            <a:endParaRPr lang="zh-CN" altLang="en-US" sz="4000" dirty="0">
              <a:solidFill>
                <a:srgbClr val="1353A2"/>
              </a:solidFill>
              <a:cs typeface="+mn-cs"/>
            </a:endParaRPr>
          </a:p>
        </p:txBody>
      </p:sp>
      <p:sp>
        <p:nvSpPr>
          <p:cNvPr id="5" name="文本框 4"/>
          <p:cNvSpPr txBox="1"/>
          <p:nvPr/>
        </p:nvSpPr>
        <p:spPr>
          <a:xfrm>
            <a:off x="464185" y="1642745"/>
            <a:ext cx="11264265" cy="4566920"/>
          </a:xfrm>
          <a:prstGeom prst="rect">
            <a:avLst/>
          </a:prstGeom>
          <a:noFill/>
        </p:spPr>
        <p:txBody>
          <a:bodyPr wrap="square" rtlCol="0" anchor="t">
            <a:spAutoFit/>
          </a:bodyPr>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r>
              <a:rPr lang="en-US" altLang="zh-CN">
                <a:solidFill>
                  <a:srgbClr val="FF0000"/>
                </a:solidFill>
                <a:latin typeface="宋体" pitchFamily="2" charset="-122"/>
                <a:cs typeface="宋体" pitchFamily="2" charset="-122"/>
                <a:sym typeface="+mn-ea"/>
              </a:rPr>
              <a:t>1.</a:t>
            </a:r>
            <a:r>
              <a:rPr lang="zh-CN">
                <a:solidFill>
                  <a:srgbClr val="FF0000"/>
                </a:solidFill>
                <a:latin typeface="宋体" pitchFamily="2" charset="-122"/>
                <a:cs typeface="宋体" pitchFamily="2" charset="-122"/>
                <a:sym typeface="+mn-ea"/>
              </a:rPr>
              <a:t>优点：</a:t>
            </a:r>
            <a:endParaRPr lang="zh-CN">
              <a:solidFill>
                <a:schemeClr val="tx1"/>
              </a:solidFill>
              <a:latin typeface="宋体" pitchFamily="2" charset="-122"/>
              <a:cs typeface="宋体" pitchFamily="2"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r>
              <a:rPr lang="zh-CN">
                <a:latin typeface="宋体" pitchFamily="2" charset="-122"/>
                <a:cs typeface="宋体" pitchFamily="2" charset="-122"/>
                <a:sym typeface="+mn-ea"/>
              </a:rPr>
              <a:t>   </a:t>
            </a:r>
            <a:r>
              <a:rPr lang="en-US">
                <a:latin typeface="宋体" pitchFamily="2" charset="-122"/>
                <a:cs typeface="宋体" pitchFamily="2" charset="-122"/>
                <a:sym typeface="+mn-ea"/>
              </a:rPr>
              <a:t> </a:t>
            </a:r>
            <a:r>
              <a:rPr lang="zh-CN">
                <a:latin typeface="宋体" pitchFamily="2" charset="-122"/>
                <a:cs typeface="宋体" pitchFamily="2" charset="-122"/>
                <a:sym typeface="+mn-ea"/>
              </a:rPr>
              <a:t>聚类速度快且能够有效处理噪声点和发现任意形状的空间聚类。</a:t>
            </a:r>
            <a:endParaRPr lang="zh-CN">
              <a:solidFill>
                <a:schemeClr val="tx1"/>
              </a:solidFill>
              <a:latin typeface="宋体" pitchFamily="2" charset="-122"/>
              <a:cs typeface="宋体" pitchFamily="2"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r>
              <a:rPr lang="en-US" altLang="zh-CN">
                <a:solidFill>
                  <a:srgbClr val="FF0000"/>
                </a:solidFill>
                <a:latin typeface="宋体" pitchFamily="2" charset="-122"/>
                <a:cs typeface="宋体" pitchFamily="2" charset="-122"/>
                <a:sym typeface="+mn-ea"/>
              </a:rPr>
              <a:t>2.</a:t>
            </a:r>
            <a:r>
              <a:rPr lang="zh-CN">
                <a:solidFill>
                  <a:srgbClr val="FF0000"/>
                </a:solidFill>
                <a:latin typeface="宋体" pitchFamily="2" charset="-122"/>
                <a:cs typeface="宋体" pitchFamily="2" charset="-122"/>
                <a:sym typeface="+mn-ea"/>
              </a:rPr>
              <a:t>缺点：</a:t>
            </a:r>
            <a:endParaRPr lang="zh-CN">
              <a:solidFill>
                <a:srgbClr val="FF0000"/>
              </a:solidFill>
              <a:latin typeface="宋体" pitchFamily="2" charset="-122"/>
              <a:cs typeface="宋体" pitchFamily="2"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r>
              <a:rPr lang="zh-CN">
                <a:latin typeface="宋体" pitchFamily="2" charset="-122"/>
                <a:cs typeface="宋体" pitchFamily="2" charset="-122"/>
                <a:sym typeface="+mn-ea"/>
              </a:rPr>
              <a:t>（</a:t>
            </a:r>
            <a:r>
              <a:rPr lang="en-US">
                <a:latin typeface="宋体" pitchFamily="2" charset="-122"/>
                <a:cs typeface="宋体" pitchFamily="2" charset="-122"/>
                <a:sym typeface="+mn-ea"/>
              </a:rPr>
              <a:t>1</a:t>
            </a:r>
            <a:r>
              <a:rPr lang="zh-CN" altLang="en-US">
                <a:latin typeface="宋体" pitchFamily="2" charset="-122"/>
                <a:cs typeface="宋体" pitchFamily="2" charset="-122"/>
                <a:sym typeface="+mn-ea"/>
              </a:rPr>
              <a:t>）</a:t>
            </a:r>
            <a:r>
              <a:rPr lang="zh-CN">
                <a:latin typeface="宋体" pitchFamily="2" charset="-122"/>
                <a:cs typeface="宋体" pitchFamily="2" charset="-122"/>
                <a:sym typeface="+mn-ea"/>
              </a:rPr>
              <a:t>当数据量增大时，要求较大的内存支持</a:t>
            </a:r>
            <a:r>
              <a:rPr lang="en-US">
                <a:latin typeface="宋体" pitchFamily="2" charset="-122"/>
                <a:cs typeface="宋体" pitchFamily="2" charset="-122"/>
                <a:sym typeface="+mn-ea"/>
              </a:rPr>
              <a:t>I/O</a:t>
            </a:r>
            <a:r>
              <a:rPr lang="zh-CN">
                <a:latin typeface="宋体" pitchFamily="2" charset="-122"/>
                <a:cs typeface="宋体" pitchFamily="2" charset="-122"/>
                <a:sym typeface="+mn-ea"/>
              </a:rPr>
              <a:t>消耗也很大；（</a:t>
            </a:r>
            <a:r>
              <a:rPr lang="en-US">
                <a:latin typeface="宋体" pitchFamily="2" charset="-122"/>
                <a:cs typeface="宋体" pitchFamily="2" charset="-122"/>
                <a:sym typeface="+mn-ea"/>
              </a:rPr>
              <a:t>2</a:t>
            </a:r>
            <a:r>
              <a:rPr lang="zh-CN">
                <a:latin typeface="宋体" pitchFamily="2" charset="-122"/>
                <a:cs typeface="宋体" pitchFamily="2" charset="-122"/>
                <a:sym typeface="+mn-ea"/>
              </a:rPr>
              <a:t>）当空间聚类的密度不均匀、聚类间距差相差很大时，聚类质量较差。（</a:t>
            </a:r>
            <a:r>
              <a:rPr lang="en-US">
                <a:latin typeface="宋体" pitchFamily="2" charset="-122"/>
                <a:cs typeface="宋体" pitchFamily="2" charset="-122"/>
                <a:sym typeface="+mn-ea"/>
              </a:rPr>
              <a:t>3</a:t>
            </a:r>
            <a:r>
              <a:rPr lang="zh-CN">
                <a:latin typeface="宋体" pitchFamily="2" charset="-122"/>
                <a:cs typeface="宋体" pitchFamily="2" charset="-122"/>
                <a:sym typeface="+mn-ea"/>
              </a:rPr>
              <a:t>）有两个初始参数</a:t>
            </a:r>
            <a:r>
              <a:rPr lang="en-US" altLang="zh-CN" noProof="0" dirty="0">
                <a:ln>
                  <a:noFill/>
                </a:ln>
                <a:effectLst/>
                <a:uLnTx/>
                <a:uFillTx/>
                <a:latin typeface="+mn-lt"/>
                <a:sym typeface="+mn-ea"/>
              </a:rPr>
              <a:t>ε</a:t>
            </a:r>
            <a:r>
              <a:rPr lang="zh-CN">
                <a:latin typeface="宋体" pitchFamily="2" charset="-122"/>
                <a:cs typeface="宋体" pitchFamily="2" charset="-122"/>
                <a:sym typeface="+mn-ea"/>
              </a:rPr>
              <a:t>（邻域半径）和</a:t>
            </a:r>
            <a:r>
              <a:rPr lang="en-US">
                <a:latin typeface="宋体" pitchFamily="2" charset="-122"/>
                <a:cs typeface="宋体" pitchFamily="2" charset="-122"/>
                <a:sym typeface="+mn-ea"/>
              </a:rPr>
              <a:t>minPts(</a:t>
            </a:r>
            <a:r>
              <a:rPr lang="en-US" altLang="zh-CN" noProof="0" dirty="0">
                <a:ln>
                  <a:noFill/>
                </a:ln>
                <a:effectLst/>
                <a:uLnTx/>
                <a:uFillTx/>
                <a:latin typeface="+mn-lt"/>
                <a:sym typeface="+mn-ea"/>
              </a:rPr>
              <a:t>ε</a:t>
            </a:r>
            <a:r>
              <a:rPr lang="zh-CN">
                <a:latin typeface="宋体" pitchFamily="2" charset="-122"/>
                <a:cs typeface="宋体" pitchFamily="2" charset="-122"/>
                <a:sym typeface="+mn-ea"/>
              </a:rPr>
              <a:t>邻域最小点数</a:t>
            </a:r>
            <a:r>
              <a:rPr lang="en-US">
                <a:latin typeface="宋体" pitchFamily="2" charset="-122"/>
                <a:cs typeface="宋体" pitchFamily="2" charset="-122"/>
                <a:sym typeface="+mn-ea"/>
              </a:rPr>
              <a:t>)</a:t>
            </a:r>
            <a:r>
              <a:rPr lang="zh-CN">
                <a:latin typeface="宋体" pitchFamily="2" charset="-122"/>
                <a:cs typeface="宋体" pitchFamily="2" charset="-122"/>
                <a:sym typeface="+mn-ea"/>
              </a:rPr>
              <a:t>需要用户手动设置输入，并且聚类的类簇结果对这两个参数的取值非常敏感，不同的取值将产生不同的聚类结果。</a:t>
            </a:r>
            <a:endParaRPr lang="zh-CN" altLang="en-US" b="0">
              <a:solidFill>
                <a:schemeClr val="tx1"/>
              </a:solidFill>
              <a:latin typeface="宋体" pitchFamily="2" charset="-122"/>
              <a:cs typeface="宋体" pitchFamily="2" charset="-122"/>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zh-CN" altLang="en-US" b="1" dirty="0">
              <a:latin typeface="+mn-ea"/>
              <a:ea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fontAlgn="auto">
              <a:lnSpc>
                <a:spcPct val="100000"/>
              </a:lnSpc>
              <a:spcBef>
                <a:spcPts val="0"/>
              </a:spcBef>
              <a:spcAft>
                <a:spcPts val="0"/>
              </a:spcAft>
              <a:buClrTx/>
              <a:buSzTx/>
              <a:buFont typeface="Arial" panose="020B0704020202020204" pitchFamily="34" charset="0"/>
              <a:defRPr/>
            </a:pPr>
            <a:r>
              <a:rPr lang="zh-CN" altLang="en-US" sz="4000" dirty="0">
                <a:solidFill>
                  <a:srgbClr val="1353A2"/>
                </a:solidFill>
                <a:cs typeface="+mn-cs"/>
              </a:rPr>
              <a:t>聚类的应用</a:t>
            </a:r>
            <a:endParaRPr lang="zh-CN" altLang="en-US" sz="4000" dirty="0">
              <a:solidFill>
                <a:srgbClr val="1353A2"/>
              </a:solidFill>
              <a:cs typeface="+mn-cs"/>
            </a:endParaRPr>
          </a:p>
        </p:txBody>
      </p:sp>
      <p:pic>
        <p:nvPicPr>
          <p:cNvPr id="5" name="Picture 2"/>
          <p:cNvPicPr>
            <a:picLocks noChangeAspect="1" noChangeArrowheads="1"/>
          </p:cNvPicPr>
          <p:nvPr/>
        </p:nvPicPr>
        <p:blipFill>
          <a:blip r:embed="rId1" cstate="print"/>
          <a:srcRect/>
          <a:stretch>
            <a:fillRect/>
          </a:stretch>
        </p:blipFill>
        <p:spPr bwMode="auto">
          <a:xfrm>
            <a:off x="211911" y="1399439"/>
            <a:ext cx="4916679" cy="2774996"/>
          </a:xfrm>
          <a:prstGeom prst="rect">
            <a:avLst/>
          </a:prstGeom>
          <a:noFill/>
          <a:ln w="9525">
            <a:noFill/>
            <a:miter lim="800000"/>
            <a:headEnd/>
            <a:tailEnd/>
          </a:ln>
        </p:spPr>
      </p:pic>
      <p:pic>
        <p:nvPicPr>
          <p:cNvPr id="7"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b="15434"/>
          <a:stretch>
            <a:fillRect/>
          </a:stretch>
        </p:blipFill>
        <p:spPr bwMode="auto">
          <a:xfrm>
            <a:off x="165087" y="4174435"/>
            <a:ext cx="5276850" cy="2186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pic1.zhimg.com/80/v2-f3580b4a4b0606a21b87f623f5e94998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340" y="1571519"/>
            <a:ext cx="6694591" cy="44924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3799523"/>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779"/>
            <a:ext cx="39401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01    </a:t>
            </a:r>
            <a:r>
              <a:rPr lang="zh-CN" altLang="en-US" sz="2800" dirty="0">
                <a:solidFill>
                  <a:srgbClr val="595959"/>
                </a:solidFill>
                <a:latin typeface="Impact" panose="020B0806030902050204" pitchFamily="34" charset="0"/>
                <a:ea typeface="微软雅黑" panose="020B0503020204020204" pitchFamily="34" charset="-122"/>
              </a:rPr>
              <a:t>概述</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3"/>
            <a:ext cx="4606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02   K</a:t>
            </a:r>
            <a:r>
              <a:rPr lang="zh-CN" altLang="en-US" sz="2800" dirty="0">
                <a:solidFill>
                  <a:srgbClr val="595959"/>
                </a:solidFill>
                <a:latin typeface="Impact" panose="020B0806030902050204" pitchFamily="34" charset="0"/>
                <a:ea typeface="微软雅黑" panose="020B0503020204020204" pitchFamily="34" charset="-122"/>
              </a:rPr>
              <a:t>均值</a:t>
            </a:r>
            <a:endParaRPr lang="zh-CN" altLang="en-US" sz="2800" dirty="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49164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DBSCAN</a:t>
            </a:r>
            <a:endParaRPr lang="en-US" altLang="zh-CN" sz="2800" dirty="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554"/>
            <a:ext cx="531018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04    </a:t>
            </a:r>
            <a:r>
              <a:rPr lang="zh-CN" altLang="en-US" sz="2800" dirty="0">
                <a:solidFill>
                  <a:schemeClr val="bg1"/>
                </a:solidFill>
                <a:latin typeface="Impact" panose="020B0806030902050204" pitchFamily="34" charset="0"/>
                <a:ea typeface="微软雅黑" panose="020B0503020204020204" pitchFamily="34" charset="-122"/>
              </a:rPr>
              <a:t>簇评估</a:t>
            </a:r>
            <a:endParaRPr lang="zh-CN" altLang="en-US" sz="2800" dirty="0" smtClean="0">
              <a:solidFill>
                <a:schemeClr val="bg1"/>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rPr>
              <a:t>簇评估</a:t>
            </a:r>
            <a:endParaRPr lang="zh-CN" altLang="en-US" sz="4000" dirty="0">
              <a:solidFill>
                <a:srgbClr val="1353A2"/>
              </a:solidFill>
              <a:cs typeface="+mn-cs"/>
            </a:endParaRPr>
          </a:p>
        </p:txBody>
      </p:sp>
      <p:sp>
        <p:nvSpPr>
          <p:cNvPr id="5" name="文本框 4"/>
          <p:cNvSpPr txBox="1"/>
          <p:nvPr/>
        </p:nvSpPr>
        <p:spPr>
          <a:xfrm>
            <a:off x="464185" y="1642745"/>
            <a:ext cx="11264265" cy="4171950"/>
          </a:xfrm>
          <a:prstGeom prst="rect">
            <a:avLst/>
          </a:prstGeom>
          <a:noFill/>
        </p:spPr>
        <p:txBody>
          <a:bodyPr wrap="square" rtlCol="0" anchor="t">
            <a:spAutoFit/>
          </a:bodyPr>
          <a:p>
            <a:pPr indent="266700"/>
            <a:r>
              <a:rPr lang="zh-CN" altLang="en-US">
                <a:solidFill>
                  <a:srgbClr val="FF0000"/>
                </a:solidFill>
                <a:latin typeface="宋体" pitchFamily="2" charset="-122"/>
                <a:sym typeface="+mn-ea"/>
              </a:rPr>
              <a:t>聚类评估</a:t>
            </a:r>
            <a:r>
              <a:rPr lang="zh-CN" altLang="en-US">
                <a:latin typeface="宋体" pitchFamily="2" charset="-122"/>
                <a:sym typeface="+mn-ea"/>
              </a:rPr>
              <a:t>估计在数据集上进行聚类的可行性和被聚类方法产生的结果质量。聚类评估主要包括如下任务：</a:t>
            </a:r>
            <a:endParaRPr lang="zh-CN" altLang="en-US">
              <a:latin typeface="宋体" pitchFamily="2" charset="-122"/>
              <a:ea typeface="宋体" pitchFamily="2" charset="-122"/>
            </a:endParaRPr>
          </a:p>
          <a:p>
            <a:pPr indent="266700"/>
            <a:r>
              <a:rPr lang="zh-CN" altLang="en-US">
                <a:latin typeface="宋体" pitchFamily="2" charset="-122"/>
                <a:sym typeface="+mn-ea"/>
              </a:rPr>
              <a:t>  </a:t>
            </a:r>
            <a:endParaRPr lang="zh-CN" altLang="en-US" b="0">
              <a:latin typeface="宋体" pitchFamily="2" charset="-122"/>
              <a:ea typeface="宋体" pitchFamily="2" charset="-122"/>
            </a:endParaRPr>
          </a:p>
          <a:p>
            <a:pPr indent="266700"/>
            <a:r>
              <a:rPr lang="zh-CN" altLang="en-US">
                <a:latin typeface="宋体" pitchFamily="2" charset="-122"/>
                <a:sym typeface="+mn-ea"/>
              </a:rPr>
              <a:t>  </a:t>
            </a:r>
            <a:r>
              <a:rPr lang="zh-CN" altLang="en-US">
                <a:latin typeface="黑体" panose="02010609060101010101" pitchFamily="49" charset="-122"/>
                <a:sym typeface="+mn-ea"/>
              </a:rPr>
              <a:t>•</a:t>
            </a:r>
            <a:r>
              <a:rPr lang="zh-CN" altLang="en-US">
                <a:latin typeface="宋体" pitchFamily="2" charset="-122"/>
                <a:sym typeface="+mn-ea"/>
              </a:rPr>
              <a:t>估计聚类趋势（</a:t>
            </a:r>
            <a:r>
              <a:rPr lang="zh-CN" altLang="en-US">
                <a:solidFill>
                  <a:srgbClr val="FF0000"/>
                </a:solidFill>
                <a:latin typeface="宋体" pitchFamily="2" charset="-122"/>
                <a:sym typeface="+mn-ea"/>
              </a:rPr>
              <a:t>判断能否聚类</a:t>
            </a:r>
            <a:r>
              <a:rPr lang="zh-CN" altLang="en-US">
                <a:latin typeface="宋体" pitchFamily="2" charset="-122"/>
                <a:sym typeface="+mn-ea"/>
              </a:rPr>
              <a:t>）</a:t>
            </a:r>
            <a:endParaRPr lang="zh-CN" altLang="en-US">
              <a:latin typeface="宋体" pitchFamily="2" charset="-122"/>
              <a:ea typeface="宋体" pitchFamily="2" charset="-122"/>
            </a:endParaRPr>
          </a:p>
          <a:p>
            <a:pPr indent="266700"/>
            <a:endParaRPr lang="zh-CN" altLang="en-US">
              <a:latin typeface="宋体" pitchFamily="2" charset="-122"/>
              <a:ea typeface="宋体" pitchFamily="2" charset="-122"/>
            </a:endParaRPr>
          </a:p>
          <a:p>
            <a:pPr indent="266700"/>
            <a:r>
              <a:rPr lang="zh-CN" altLang="en-US">
                <a:latin typeface="宋体" pitchFamily="2" charset="-122"/>
                <a:sym typeface="+mn-ea"/>
              </a:rPr>
              <a:t>  </a:t>
            </a:r>
            <a:r>
              <a:rPr lang="zh-CN" altLang="en-US">
                <a:latin typeface="黑体" panose="02010609060101010101" pitchFamily="49" charset="-122"/>
                <a:sym typeface="+mn-ea"/>
              </a:rPr>
              <a:t>•</a:t>
            </a:r>
            <a:r>
              <a:rPr lang="zh-CN" altLang="en-US">
                <a:latin typeface="宋体" pitchFamily="2" charset="-122"/>
                <a:sym typeface="+mn-ea"/>
              </a:rPr>
              <a:t>确定数据集中的簇数（</a:t>
            </a:r>
            <a:r>
              <a:rPr lang="zh-CN" altLang="en-US">
                <a:solidFill>
                  <a:srgbClr val="FF0000"/>
                </a:solidFill>
                <a:latin typeface="宋体" pitchFamily="2" charset="-122"/>
                <a:sym typeface="+mn-ea"/>
              </a:rPr>
              <a:t>确定聚类簇数</a:t>
            </a:r>
            <a:r>
              <a:rPr lang="zh-CN" altLang="en-US">
                <a:latin typeface="宋体" pitchFamily="2" charset="-122"/>
                <a:sym typeface="+mn-ea"/>
              </a:rPr>
              <a:t>）</a:t>
            </a:r>
            <a:endParaRPr lang="zh-CN" altLang="en-US">
              <a:latin typeface="宋体" pitchFamily="2" charset="-122"/>
              <a:ea typeface="宋体" pitchFamily="2" charset="-122"/>
            </a:endParaRPr>
          </a:p>
          <a:p>
            <a:pPr indent="266700"/>
            <a:endParaRPr lang="zh-CN" altLang="en-US">
              <a:latin typeface="宋体" pitchFamily="2" charset="-122"/>
              <a:ea typeface="宋体" pitchFamily="2" charset="-122"/>
            </a:endParaRPr>
          </a:p>
          <a:p>
            <a:pPr indent="266700"/>
            <a:r>
              <a:rPr lang="zh-CN" altLang="en-US">
                <a:latin typeface="宋体" pitchFamily="2" charset="-122"/>
                <a:sym typeface="+mn-ea"/>
              </a:rPr>
              <a:t>  </a:t>
            </a:r>
            <a:r>
              <a:rPr lang="zh-CN" altLang="en-US">
                <a:latin typeface="黑体" panose="02010609060101010101" pitchFamily="49" charset="-122"/>
                <a:sym typeface="+mn-ea"/>
              </a:rPr>
              <a:t>•</a:t>
            </a:r>
            <a:r>
              <a:rPr lang="zh-CN" altLang="en-US">
                <a:latin typeface="宋体" pitchFamily="2" charset="-122"/>
                <a:sym typeface="+mn-ea"/>
              </a:rPr>
              <a:t>聚类有效性分析</a:t>
            </a:r>
            <a:endParaRPr lang="zh-CN" altLang="en-US">
              <a:latin typeface="宋体" pitchFamily="2" charset="-122"/>
              <a:ea typeface="宋体" pitchFamily="2" charset="-122"/>
            </a:endParaRPr>
          </a:p>
          <a:p>
            <a:pPr marL="285750" marR="0" lvl="0" indent="-285750" algn="l" defTabSz="914400" rtl="0" eaLnBrk="0" fontAlgn="base" latinLnBrk="0" hangingPunct="0">
              <a:lnSpc>
                <a:spcPct val="90000"/>
              </a:lnSpc>
              <a:spcBef>
                <a:spcPts val="1800"/>
              </a:spcBef>
              <a:spcAft>
                <a:spcPct val="0"/>
              </a:spcAft>
              <a:buClrTx/>
              <a:buSzPct val="100000"/>
              <a:buFont typeface="Wingdings" panose="05000000000000000000" charset="0"/>
              <a:buChar char="l"/>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zh-CN" altLang="en-US" b="1" dirty="0">
              <a:latin typeface="+mn-ea"/>
              <a:ea typeface="+mn-ea"/>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rPr>
              <a:t>簇评估</a:t>
            </a:r>
            <a:r>
              <a:rPr lang="en-US" altLang="zh-CN" sz="4000" dirty="0">
                <a:solidFill>
                  <a:srgbClr val="1353A2"/>
                </a:solidFill>
                <a:cs typeface="+mn-cs"/>
              </a:rPr>
              <a:t> </a:t>
            </a:r>
            <a:r>
              <a:rPr lang="zh-CN" altLang="en-US" sz="4000" dirty="0">
                <a:solidFill>
                  <a:srgbClr val="1353A2"/>
                </a:solidFill>
                <a:cs typeface="+mn-cs"/>
              </a:rPr>
              <a:t>轮廓系数</a:t>
            </a:r>
            <a:endParaRPr lang="zh-CN" altLang="en-US" sz="4000" dirty="0">
              <a:solidFill>
                <a:srgbClr val="1353A2"/>
              </a:solidFill>
              <a:cs typeface="+mn-cs"/>
            </a:endParaRPr>
          </a:p>
        </p:txBody>
      </p:sp>
      <p:sp>
        <p:nvSpPr>
          <p:cNvPr id="5" name="文本框 4"/>
          <p:cNvSpPr txBox="1"/>
          <p:nvPr/>
        </p:nvSpPr>
        <p:spPr>
          <a:xfrm>
            <a:off x="464185" y="1642745"/>
            <a:ext cx="11264265" cy="5140325"/>
          </a:xfrm>
          <a:prstGeom prst="rect">
            <a:avLst/>
          </a:prstGeom>
          <a:noFill/>
        </p:spPr>
        <p:txBody>
          <a:bodyPr wrap="square" rtlCol="0" anchor="t">
            <a:spAutoFit/>
          </a:bodyPr>
          <a:p>
            <a:pPr indent="266700"/>
            <a:r>
              <a:rPr kern="0">
                <a:latin typeface="+mn-lt"/>
                <a:ea typeface="+mn-ea"/>
                <a:sym typeface="+mn-ea"/>
              </a:rPr>
              <a:t>对于n个对象的数据集D，假设D被划分成k个簇C1，…，Ck。对于每个对象</a:t>
            </a:r>
            <a:r>
              <a:rPr kern="0">
                <a:latin typeface="+mn-lt"/>
                <a:ea typeface="+mn-ea"/>
                <a:sym typeface="+mn-ea"/>
              </a:rPr>
              <a:t>o</a:t>
            </a:r>
            <a:r>
              <a:rPr kern="0">
                <a:latin typeface="+mn-lt"/>
                <a:ea typeface="+mn-ea"/>
                <a:sym typeface="+mn-ea"/>
              </a:rPr>
              <a:t>，我们计算o与o所属的簇的其他对象之间的平均距离a(o)。类似地，b(o)是o</a:t>
            </a:r>
            <a:r>
              <a:rPr lang="zh-CN" kern="0">
                <a:latin typeface="+mn-lt"/>
                <a:ea typeface="+mn-ea"/>
                <a:sym typeface="+mn-ea"/>
              </a:rPr>
              <a:t>与</a:t>
            </a:r>
            <a:r>
              <a:rPr kern="0">
                <a:latin typeface="+mn-lt"/>
                <a:ea typeface="+mn-ea"/>
                <a:sym typeface="+mn-ea"/>
              </a:rPr>
              <a:t>不属于o的所有簇的最小平均距离。假设                   </a:t>
            </a:r>
            <a:r>
              <a:rPr lang="zh-CN" kern="0">
                <a:latin typeface="+mn-lt"/>
                <a:ea typeface="+mn-ea"/>
                <a:sym typeface="+mn-ea"/>
              </a:rPr>
              <a:t>，</a:t>
            </a:r>
            <a:r>
              <a:rPr kern="0">
                <a:latin typeface="+mn-lt"/>
                <a:ea typeface="+mn-ea"/>
                <a:sym typeface="+mn-ea"/>
              </a:rPr>
              <a:t>则</a:t>
            </a:r>
            <a:r>
              <a:rPr lang="zh-CN" altLang="en-US">
                <a:latin typeface="宋体" pitchFamily="2" charset="-122"/>
                <a:sym typeface="+mn-ea"/>
              </a:rPr>
              <a:t>  </a:t>
            </a:r>
            <a:endParaRPr lang="zh-CN" altLang="en-US" b="0">
              <a:latin typeface="宋体" pitchFamily="2" charset="-122"/>
              <a:ea typeface="宋体" pitchFamily="2"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r>
              <a:rPr kern="0">
                <a:latin typeface="+mn-lt"/>
                <a:ea typeface="+mn-ea"/>
                <a:sym typeface="+mn-ea"/>
              </a:rPr>
              <a:t>对象o的轮廓系数定义为</a:t>
            </a:r>
            <a:r>
              <a:rPr lang="zh-CN" kern="0">
                <a:latin typeface="+mn-lt"/>
                <a:ea typeface="+mn-ea"/>
                <a:sym typeface="+mn-ea"/>
              </a:rPr>
              <a:t>：</a:t>
            </a: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zh-CN" altLang="en-US" b="1" dirty="0">
              <a:latin typeface="+mn-ea"/>
              <a:ea typeface="+mn-ea"/>
            </a:endParaRPr>
          </a:p>
        </p:txBody>
      </p:sp>
      <p:graphicFrame>
        <p:nvGraphicFramePr>
          <p:cNvPr id="3" name="对象 -2147482422"/>
          <p:cNvGraphicFramePr>
            <a:graphicFrameLocks noChangeAspect="1"/>
          </p:cNvGraphicFramePr>
          <p:nvPr/>
        </p:nvGraphicFramePr>
        <p:xfrm>
          <a:off x="4842510" y="2461260"/>
          <a:ext cx="1587500" cy="367030"/>
        </p:xfrm>
        <a:graphic>
          <a:graphicData uri="http://schemas.openxmlformats.org/presentationml/2006/ole">
            <mc:AlternateContent xmlns:mc="http://schemas.openxmlformats.org/markup-compatibility/2006">
              <mc:Choice xmlns:v="urn:schemas-microsoft-com:vml" Requires="v">
                <p:oleObj spid="_x0000_s3076" name="" r:id="rId1" imgW="990600" imgH="228600" progId="Equation.KSEE3">
                  <p:embed/>
                </p:oleObj>
              </mc:Choice>
              <mc:Fallback>
                <p:oleObj name="" r:id="rId1" imgW="990600" imgH="228600" progId="Equation.KSEE3">
                  <p:embed/>
                  <p:pic>
                    <p:nvPicPr>
                      <p:cNvPr id="0" name="图片 3075"/>
                      <p:cNvPicPr/>
                      <p:nvPr/>
                    </p:nvPicPr>
                    <p:blipFill>
                      <a:blip r:embed="rId2"/>
                      <a:stretch>
                        <a:fillRect/>
                      </a:stretch>
                    </p:blipFill>
                    <p:spPr>
                      <a:xfrm>
                        <a:off x="4842510" y="2461260"/>
                        <a:ext cx="1587500" cy="367030"/>
                      </a:xfrm>
                      <a:prstGeom prst="rect">
                        <a:avLst/>
                      </a:prstGeom>
                      <a:noFill/>
                      <a:ln w="38100">
                        <a:noFill/>
                        <a:miter/>
                      </a:ln>
                    </p:spPr>
                  </p:pic>
                </p:oleObj>
              </mc:Fallback>
            </mc:AlternateContent>
          </a:graphicData>
        </a:graphic>
      </p:graphicFrame>
      <p:graphicFrame>
        <p:nvGraphicFramePr>
          <p:cNvPr id="2" name="对象 -2147482421"/>
          <p:cNvGraphicFramePr>
            <a:graphicFrameLocks noChangeAspect="1"/>
          </p:cNvGraphicFramePr>
          <p:nvPr/>
        </p:nvGraphicFramePr>
        <p:xfrm>
          <a:off x="2740025" y="3114675"/>
          <a:ext cx="4001770" cy="1066800"/>
        </p:xfrm>
        <a:graphic>
          <a:graphicData uri="http://schemas.openxmlformats.org/presentationml/2006/ole">
            <mc:AlternateContent xmlns:mc="http://schemas.openxmlformats.org/markup-compatibility/2006">
              <mc:Choice xmlns:v="urn:schemas-microsoft-com:vml" Requires="v">
                <p:oleObj spid="_x0000_s6" name="" r:id="rId3" imgW="1384300" imgH="584200" progId="Equation.KSEE3">
                  <p:embed/>
                </p:oleObj>
              </mc:Choice>
              <mc:Fallback>
                <p:oleObj name="" r:id="rId3" imgW="1384300" imgH="584200" progId="Equation.KSEE3">
                  <p:embed/>
                  <p:pic>
                    <p:nvPicPr>
                      <p:cNvPr id="0" name="图片 4"/>
                      <p:cNvPicPr/>
                      <p:nvPr/>
                    </p:nvPicPr>
                    <p:blipFill>
                      <a:blip r:embed="rId4"/>
                      <a:stretch>
                        <a:fillRect/>
                      </a:stretch>
                    </p:blipFill>
                    <p:spPr>
                      <a:xfrm>
                        <a:off x="2740025" y="3114675"/>
                        <a:ext cx="4001770" cy="1066800"/>
                      </a:xfrm>
                      <a:prstGeom prst="rect">
                        <a:avLst/>
                      </a:prstGeom>
                      <a:noFill/>
                      <a:ln w="38100">
                        <a:noFill/>
                        <a:miter/>
                      </a:ln>
                    </p:spPr>
                  </p:pic>
                </p:oleObj>
              </mc:Fallback>
            </mc:AlternateContent>
          </a:graphicData>
        </a:graphic>
      </p:graphicFrame>
      <p:graphicFrame>
        <p:nvGraphicFramePr>
          <p:cNvPr id="7" name="对象 -2147482420"/>
          <p:cNvGraphicFramePr>
            <a:graphicFrameLocks noChangeAspect="1"/>
          </p:cNvGraphicFramePr>
          <p:nvPr/>
        </p:nvGraphicFramePr>
        <p:xfrm>
          <a:off x="2564765" y="4323715"/>
          <a:ext cx="4545965" cy="1229995"/>
        </p:xfrm>
        <a:graphic>
          <a:graphicData uri="http://schemas.openxmlformats.org/presentationml/2006/ole">
            <mc:AlternateContent xmlns:mc="http://schemas.openxmlformats.org/markup-compatibility/2006">
              <mc:Choice xmlns:v="urn:schemas-microsoft-com:vml" Requires="v">
                <p:oleObj spid="_x0000_s8" name="" r:id="rId5" imgW="1955800" imgH="762000" progId="Equation.KSEE3">
                  <p:embed/>
                </p:oleObj>
              </mc:Choice>
              <mc:Fallback>
                <p:oleObj name="" r:id="rId5" imgW="1955800" imgH="762000" progId="Equation.KSEE3">
                  <p:embed/>
                  <p:pic>
                    <p:nvPicPr>
                      <p:cNvPr id="0" name="图片 5"/>
                      <p:cNvPicPr/>
                      <p:nvPr/>
                    </p:nvPicPr>
                    <p:blipFill>
                      <a:blip r:embed="rId6"/>
                      <a:stretch>
                        <a:fillRect/>
                      </a:stretch>
                    </p:blipFill>
                    <p:spPr>
                      <a:xfrm>
                        <a:off x="2564765" y="4323715"/>
                        <a:ext cx="4545965" cy="1229995"/>
                      </a:xfrm>
                      <a:prstGeom prst="rect">
                        <a:avLst/>
                      </a:prstGeom>
                      <a:noFill/>
                      <a:ln w="38100">
                        <a:noFill/>
                        <a:miter/>
                      </a:ln>
                    </p:spPr>
                  </p:pic>
                </p:oleObj>
              </mc:Fallback>
            </mc:AlternateContent>
          </a:graphicData>
        </a:graphic>
      </p:graphicFrame>
      <p:graphicFrame>
        <p:nvGraphicFramePr>
          <p:cNvPr id="9" name="对象 -2147482419"/>
          <p:cNvGraphicFramePr>
            <a:graphicFrameLocks noChangeAspect="1"/>
          </p:cNvGraphicFramePr>
          <p:nvPr/>
        </p:nvGraphicFramePr>
        <p:xfrm>
          <a:off x="4161790" y="5619115"/>
          <a:ext cx="2948940" cy="876300"/>
        </p:xfrm>
        <a:graphic>
          <a:graphicData uri="http://schemas.openxmlformats.org/presentationml/2006/ole">
            <mc:AlternateContent xmlns:mc="http://schemas.openxmlformats.org/markup-compatibility/2006">
              <mc:Choice xmlns:v="urn:schemas-microsoft-com:vml" Requires="v">
                <p:oleObj spid="_x0000_s10" name="" r:id="rId7" imgW="1409700" imgH="419100" progId="Equation.KSEE3">
                  <p:embed/>
                </p:oleObj>
              </mc:Choice>
              <mc:Fallback>
                <p:oleObj name="" r:id="rId7" imgW="1409700" imgH="419100" progId="Equation.KSEE3">
                  <p:embed/>
                  <p:pic>
                    <p:nvPicPr>
                      <p:cNvPr id="0" name="图片 6"/>
                      <p:cNvPicPr/>
                      <p:nvPr/>
                    </p:nvPicPr>
                    <p:blipFill>
                      <a:blip r:embed="rId8"/>
                      <a:stretch>
                        <a:fillRect/>
                      </a:stretch>
                    </p:blipFill>
                    <p:spPr>
                      <a:xfrm>
                        <a:off x="4161790" y="5619115"/>
                        <a:ext cx="2948940" cy="8763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sym typeface="+mn-ea"/>
              </a:rPr>
              <a:t>簇评估</a:t>
            </a:r>
            <a:r>
              <a:rPr lang="en-US" altLang="zh-CN" sz="4000" dirty="0">
                <a:solidFill>
                  <a:srgbClr val="1353A2"/>
                </a:solidFill>
                <a:cs typeface="+mn-cs"/>
                <a:sym typeface="+mn-ea"/>
              </a:rPr>
              <a:t> </a:t>
            </a:r>
            <a:r>
              <a:rPr lang="zh-CN" altLang="en-US" sz="4000" dirty="0">
                <a:solidFill>
                  <a:srgbClr val="1353A2"/>
                </a:solidFill>
                <a:cs typeface="+mn-cs"/>
                <a:sym typeface="+mn-ea"/>
              </a:rPr>
              <a:t>轮廓系数</a:t>
            </a:r>
            <a:endParaRPr lang="zh-CN" altLang="en-US" sz="4000" dirty="0">
              <a:solidFill>
                <a:srgbClr val="1353A2"/>
              </a:solidFill>
              <a:cs typeface="+mn-cs"/>
            </a:endParaRPr>
          </a:p>
        </p:txBody>
      </p:sp>
      <p:sp>
        <p:nvSpPr>
          <p:cNvPr id="5" name="文本框 4"/>
          <p:cNvSpPr txBox="1"/>
          <p:nvPr/>
        </p:nvSpPr>
        <p:spPr>
          <a:xfrm>
            <a:off x="464185" y="1642745"/>
            <a:ext cx="11264265" cy="4531995"/>
          </a:xfrm>
          <a:prstGeom prst="rect">
            <a:avLst/>
          </a:prstGeom>
          <a:noFill/>
        </p:spPr>
        <p:txBody>
          <a:bodyPr wrap="square" rtlCol="0" anchor="t">
            <a:spAutoFit/>
          </a:bodyPr>
          <a:p>
            <a:pPr marL="342900" indent="-342900" latinLnBrk="0">
              <a:lnSpc>
                <a:spcPct val="150000"/>
              </a:lnSpc>
              <a:spcBef>
                <a:spcPts val="0"/>
              </a:spcBef>
              <a:buFont typeface="Wingdings" panose="05000000000000000000" charset="0"/>
              <a:buChar char="Ø"/>
            </a:pPr>
            <a:r>
              <a:rPr lang="zh-CN" altLang="en-US">
                <a:solidFill>
                  <a:srgbClr val="FF0000"/>
                </a:solidFill>
                <a:sym typeface="+mn-ea"/>
              </a:rPr>
              <a:t>轮廓系数的值在-1和1之间。a(o)的值反映o所属的簇的紧凑性。该值越小，簇越紧凑。b(o)的值捕获o与其他簇的分离程度。b(o)的值越大，表明o与其他簇越分离</a:t>
            </a:r>
            <a:r>
              <a:rPr lang="zh-CN" altLang="en-US">
                <a:sym typeface="+mn-ea"/>
              </a:rPr>
              <a:t>。</a:t>
            </a:r>
            <a:endParaRPr lang="zh-CN" altLang="en-US"/>
          </a:p>
          <a:p>
            <a:pPr marL="342900" indent="-342900" latinLnBrk="0">
              <a:lnSpc>
                <a:spcPct val="150000"/>
              </a:lnSpc>
              <a:spcBef>
                <a:spcPts val="0"/>
              </a:spcBef>
              <a:buFont typeface="Wingdings" panose="05000000000000000000" charset="0"/>
              <a:buChar char="Ø"/>
            </a:pPr>
            <a:r>
              <a:rPr lang="zh-CN" altLang="en-US">
                <a:sym typeface="+mn-ea"/>
              </a:rPr>
              <a:t>当o的轮廓系数值接近1时，包含o的簇是紧凑的，并且o远离其他簇，这是可取的情况。然而，当轮廓系数的值为负时（即b(o)&lt;a(o)），这意味在期望情况下，o距离其他簇的对象比距离与自己同在簇的对象更近，在许多时候这是应该避免的糟糕情况。</a:t>
            </a:r>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zh-CN" altLang="en-US" b="1" dirty="0">
              <a:latin typeface="+mn-ea"/>
              <a:ea typeface="+mn-ea"/>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a:buClrTx/>
              <a:buSzTx/>
              <a:buFontTx/>
            </a:pPr>
            <a:r>
              <a:rPr lang="zh-CN" altLang="en-US" sz="4000" dirty="0">
                <a:solidFill>
                  <a:srgbClr val="1353A2"/>
                </a:solidFill>
                <a:cs typeface="+mn-cs"/>
              </a:rPr>
              <a:t>簇评估</a:t>
            </a:r>
            <a:endParaRPr lang="zh-CN" altLang="en-US" sz="4000" dirty="0">
              <a:solidFill>
                <a:srgbClr val="1353A2"/>
              </a:solidFill>
              <a:cs typeface="+mn-cs"/>
            </a:endParaRPr>
          </a:p>
        </p:txBody>
      </p:sp>
      <p:sp>
        <p:nvSpPr>
          <p:cNvPr id="5" name="文本框 4"/>
          <p:cNvSpPr txBox="1"/>
          <p:nvPr/>
        </p:nvSpPr>
        <p:spPr>
          <a:xfrm>
            <a:off x="464185" y="1642745"/>
            <a:ext cx="11264265" cy="1392555"/>
          </a:xfrm>
          <a:prstGeom prst="rect">
            <a:avLst/>
          </a:prstGeom>
          <a:noFill/>
        </p:spPr>
        <p:txBody>
          <a:bodyPr wrap="square" rtlCol="0" anchor="t">
            <a:spAutoFit/>
          </a:bodyPr>
          <a:p>
            <a:pPr indent="266700"/>
            <a:r>
              <a:rPr lang="zh-CN" altLang="en-US">
                <a:latin typeface="+mn-ea"/>
                <a:ea typeface="+mn-ea"/>
                <a:cs typeface="+mn-ea"/>
                <a:sym typeface="+mn-ea"/>
              </a:rPr>
              <a:t>例：使用聚类质量内在方法，对</a:t>
            </a:r>
            <a:r>
              <a:rPr lang="en-US" altLang="zh-CN">
                <a:latin typeface="+mn-ea"/>
                <a:ea typeface="+mn-ea"/>
                <a:cs typeface="+mn-ea"/>
                <a:sym typeface="+mn-ea"/>
              </a:rPr>
              <a:t>k-means</a:t>
            </a:r>
            <a:r>
              <a:rPr lang="zh-CN" altLang="en-US">
                <a:latin typeface="+mn-ea"/>
                <a:ea typeface="+mn-ea"/>
                <a:cs typeface="+mn-ea"/>
                <a:sym typeface="+mn-ea"/>
              </a:rPr>
              <a:t>算法所举的例子进行度量。</a:t>
            </a:r>
            <a:r>
              <a:rPr lang="zh-CN" altLang="en-US">
                <a:latin typeface="宋体" pitchFamily="2" charset="-122"/>
                <a:sym typeface="+mn-ea"/>
              </a:rPr>
              <a:t>  </a:t>
            </a:r>
            <a:endParaRPr lang="zh-CN" altLang="en-US" b="0">
              <a:latin typeface="宋体" pitchFamily="2" charset="-122"/>
              <a:ea typeface="宋体" pitchFamily="2" charset="-122"/>
            </a:endParaRPr>
          </a:p>
          <a:p>
            <a:pPr indent="266700"/>
            <a:endParaRPr lang="en-US" altLang="zh-CN" b="0" strike="noStrike" noProof="1" dirty="0">
              <a:solidFill>
                <a:srgbClr val="181717"/>
              </a:solidFill>
              <a:latin typeface="Arial" panose="020B0704020202020204" pitchFamily="34" charset="0"/>
              <a:ea typeface="宋体" pitchFamily="2" charset="-122"/>
              <a:sym typeface="黑体" panose="02010609060101010101" pitchFamily="49" charset="-122"/>
            </a:endParaRPr>
          </a:p>
          <a:p>
            <a:pPr marL="0" marR="0" lvl="0" indent="0" algn="l" defTabSz="914400" rtl="0" eaLnBrk="0" fontAlgn="base" latinLnBrk="0" hangingPunct="0">
              <a:lnSpc>
                <a:spcPct val="90000"/>
              </a:lnSpc>
              <a:spcBef>
                <a:spcPts val="1800"/>
              </a:spcBef>
              <a:spcAft>
                <a:spcPct val="0"/>
              </a:spcAft>
              <a:buClrTx/>
              <a:buSzPct val="100000"/>
              <a:buFont typeface="Wingdings" panose="05000000000000000000" charset="0"/>
              <a:buNone/>
              <a:defRPr/>
            </a:pPr>
            <a:endParaRPr lang="zh-CN" altLang="en-US" b="1" dirty="0">
              <a:latin typeface="+mn-ea"/>
              <a:ea typeface="+mn-ea"/>
            </a:endParaRPr>
          </a:p>
        </p:txBody>
      </p:sp>
      <p:graphicFrame>
        <p:nvGraphicFramePr>
          <p:cNvPr id="2" name="表格 1"/>
          <p:cNvGraphicFramePr/>
          <p:nvPr>
            <p:custDataLst>
              <p:tags r:id="rId1"/>
            </p:custDataLst>
          </p:nvPr>
        </p:nvGraphicFramePr>
        <p:xfrm>
          <a:off x="1307148" y="2451100"/>
          <a:ext cx="1946275" cy="2560638"/>
        </p:xfrm>
        <a:graphic>
          <a:graphicData uri="http://schemas.openxmlformats.org/drawingml/2006/table">
            <a:tbl>
              <a:tblPr firstRow="1" bandRow="1">
                <a:tableStyleId>{5940675A-B579-460E-94D1-54222C63F5DA}</a:tableStyleId>
              </a:tblPr>
              <a:tblGrid>
                <a:gridCol w="650240"/>
                <a:gridCol w="645795"/>
                <a:gridCol w="649605"/>
              </a:tblGrid>
              <a:tr h="365760">
                <a:tc>
                  <a:txBody>
                    <a:bodyPr/>
                    <a:p>
                      <a:pPr indent="0" algn="ctr">
                        <a:buNone/>
                      </a:pPr>
                      <a:endParaRPr lang="en-US" altLang="en-US" sz="10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X</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Y</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lgn="ctr">
                        <a:buNone/>
                      </a:pPr>
                      <a:r>
                        <a:rPr lang="en-US" sz="2400" b="0">
                          <a:latin typeface="宋体" pitchFamily="2" charset="-122"/>
                          <a:ea typeface="宋体" pitchFamily="2" charset="-122"/>
                          <a:cs typeface="宋体" pitchFamily="2" charset="-122"/>
                        </a:rPr>
                        <a:t>P</a:t>
                      </a:r>
                      <a:r>
                        <a:rPr lang="en-US" sz="2400" b="0" baseline="-25000">
                          <a:latin typeface="宋体" pitchFamily="2" charset="-122"/>
                          <a:ea typeface="宋体" pitchFamily="2" charset="-122"/>
                          <a:cs typeface="宋体" pitchFamily="2" charset="-122"/>
                        </a:rPr>
                        <a:t>1</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0</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0</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lgn="ctr">
                        <a:buNone/>
                      </a:pPr>
                      <a:r>
                        <a:rPr lang="en-US" sz="2400" b="0">
                          <a:latin typeface="宋体" pitchFamily="2" charset="-122"/>
                          <a:ea typeface="宋体" pitchFamily="2" charset="-122"/>
                          <a:cs typeface="宋体" pitchFamily="2" charset="-122"/>
                        </a:rPr>
                        <a:t>P</a:t>
                      </a:r>
                      <a:r>
                        <a:rPr lang="en-US" sz="2400" b="0" baseline="-25000">
                          <a:latin typeface="宋体" pitchFamily="2" charset="-122"/>
                          <a:ea typeface="宋体" pitchFamily="2" charset="-122"/>
                          <a:cs typeface="宋体" pitchFamily="2" charset="-122"/>
                        </a:rPr>
                        <a:t>2</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1</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2</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lgn="ctr">
                        <a:buNone/>
                      </a:pPr>
                      <a:r>
                        <a:rPr lang="en-US" sz="2400" b="0">
                          <a:latin typeface="宋体" pitchFamily="2" charset="-122"/>
                          <a:ea typeface="宋体" pitchFamily="2" charset="-122"/>
                          <a:cs typeface="宋体" pitchFamily="2" charset="-122"/>
                        </a:rPr>
                        <a:t>P</a:t>
                      </a:r>
                      <a:r>
                        <a:rPr lang="en-US" sz="2400" b="0" baseline="-25000">
                          <a:latin typeface="宋体" pitchFamily="2" charset="-122"/>
                          <a:ea typeface="宋体" pitchFamily="2" charset="-122"/>
                          <a:cs typeface="宋体" pitchFamily="2" charset="-122"/>
                        </a:rPr>
                        <a:t>3</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3</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1</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lgn="ctr">
                        <a:buNone/>
                      </a:pPr>
                      <a:r>
                        <a:rPr lang="en-US" sz="2400" b="0">
                          <a:latin typeface="宋体" pitchFamily="2" charset="-122"/>
                          <a:ea typeface="宋体" pitchFamily="2" charset="-122"/>
                          <a:cs typeface="宋体" pitchFamily="2" charset="-122"/>
                        </a:rPr>
                        <a:t>P</a:t>
                      </a:r>
                      <a:r>
                        <a:rPr lang="en-US" sz="2400" b="0" baseline="-25000">
                          <a:latin typeface="宋体" pitchFamily="2" charset="-122"/>
                          <a:ea typeface="宋体" pitchFamily="2" charset="-122"/>
                          <a:cs typeface="宋体" pitchFamily="2" charset="-122"/>
                        </a:rPr>
                        <a:t>4</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8</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8</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lgn="ctr">
                        <a:buNone/>
                      </a:pPr>
                      <a:r>
                        <a:rPr lang="en-US" sz="2400" b="0">
                          <a:latin typeface="宋体" pitchFamily="2" charset="-122"/>
                          <a:ea typeface="宋体" pitchFamily="2" charset="-122"/>
                          <a:cs typeface="宋体" pitchFamily="2" charset="-122"/>
                        </a:rPr>
                        <a:t>P</a:t>
                      </a:r>
                      <a:r>
                        <a:rPr lang="en-US" sz="2400" b="0" baseline="-25000">
                          <a:latin typeface="宋体" pitchFamily="2" charset="-122"/>
                          <a:ea typeface="宋体" pitchFamily="2" charset="-122"/>
                          <a:cs typeface="宋体" pitchFamily="2" charset="-122"/>
                        </a:rPr>
                        <a:t>5</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9</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10</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lgn="ctr">
                        <a:buNone/>
                      </a:pPr>
                      <a:r>
                        <a:rPr lang="en-US" sz="2400" b="0">
                          <a:latin typeface="宋体" pitchFamily="2" charset="-122"/>
                          <a:ea typeface="宋体" pitchFamily="2" charset="-122"/>
                          <a:cs typeface="宋体" pitchFamily="2" charset="-122"/>
                        </a:rPr>
                        <a:t>P</a:t>
                      </a:r>
                      <a:r>
                        <a:rPr lang="en-US" sz="2400" b="0" baseline="-25000">
                          <a:latin typeface="宋体" pitchFamily="2" charset="-122"/>
                          <a:ea typeface="宋体" pitchFamily="2" charset="-122"/>
                          <a:cs typeface="宋体" pitchFamily="2" charset="-122"/>
                        </a:rPr>
                        <a:t>6</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10</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itchFamily="2" charset="-122"/>
                          <a:ea typeface="宋体" pitchFamily="2" charset="-122"/>
                          <a:cs typeface="宋体" pitchFamily="2" charset="-122"/>
                        </a:rPr>
                        <a:t>7</a:t>
                      </a:r>
                      <a:endParaRPr lang="en-US" altLang="en-US" sz="2400" b="0">
                        <a:latin typeface="宋体" pitchFamily="2" charset="-122"/>
                        <a:ea typeface="宋体" pitchFamily="2" charset="-122"/>
                        <a:cs typeface="宋体"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16740" name="文本框 1"/>
          <p:cNvSpPr txBox="1"/>
          <p:nvPr/>
        </p:nvSpPr>
        <p:spPr>
          <a:xfrm>
            <a:off x="732155" y="5120640"/>
            <a:ext cx="2839720" cy="829945"/>
          </a:xfrm>
          <a:prstGeom prst="rect">
            <a:avLst/>
          </a:prstGeom>
          <a:noFill/>
          <a:ln w="9525">
            <a:noFill/>
          </a:ln>
        </p:spPr>
        <p:txBody>
          <a:bodyPr wrap="square" anchor="t">
            <a:spAutoFit/>
          </a:bodyPr>
          <a:p>
            <a:r>
              <a:rPr lang="zh-CN" altLang="en-US" sz="2400" b="0">
                <a:solidFill>
                  <a:srgbClr val="FF0000"/>
                </a:solidFill>
                <a:latin typeface="Arial" panose="020B0704020202020204" pitchFamily="34" charset="0"/>
                <a:ea typeface="宋体" pitchFamily="2" charset="-122"/>
              </a:rPr>
              <a:t>簇A：P1、P2、P3</a:t>
            </a:r>
            <a:endParaRPr lang="zh-CN" altLang="en-US" sz="2400" b="0">
              <a:solidFill>
                <a:srgbClr val="FF0000"/>
              </a:solidFill>
              <a:latin typeface="Arial" panose="020B0704020202020204" pitchFamily="34" charset="0"/>
              <a:ea typeface="宋体" pitchFamily="2" charset="-122"/>
            </a:endParaRPr>
          </a:p>
          <a:p>
            <a:r>
              <a:rPr lang="zh-CN" altLang="en-US" sz="2400" b="0">
                <a:solidFill>
                  <a:srgbClr val="FF0000"/>
                </a:solidFill>
                <a:latin typeface="Arial" panose="020B0704020202020204" pitchFamily="34" charset="0"/>
                <a:ea typeface="宋体" pitchFamily="2" charset="-122"/>
              </a:rPr>
              <a:t>簇B：P4、P5、P6</a:t>
            </a:r>
            <a:endParaRPr lang="zh-CN" altLang="en-US" sz="2400" b="0">
              <a:solidFill>
                <a:srgbClr val="FF0000"/>
              </a:solidFill>
              <a:latin typeface="Arial" panose="020B0704020202020204" pitchFamily="34" charset="0"/>
              <a:ea typeface="宋体" pitchFamily="2" charset="-122"/>
            </a:endParaRPr>
          </a:p>
        </p:txBody>
      </p:sp>
      <p:sp>
        <p:nvSpPr>
          <p:cNvPr id="112679" name="文本框 6"/>
          <p:cNvSpPr txBox="1"/>
          <p:nvPr/>
        </p:nvSpPr>
        <p:spPr>
          <a:xfrm>
            <a:off x="3571875" y="2214880"/>
            <a:ext cx="8483600" cy="4154170"/>
          </a:xfrm>
          <a:prstGeom prst="rect">
            <a:avLst/>
          </a:prstGeom>
          <a:noFill/>
          <a:ln w="9525">
            <a:noFill/>
          </a:ln>
        </p:spPr>
        <p:txBody>
          <a:bodyPr wrap="square" anchor="t">
            <a:spAutoFit/>
          </a:bodyPr>
          <a:p>
            <a:r>
              <a:rPr lang="en-US" altLang="zh-CN">
                <a:latin typeface="+mn-ea"/>
                <a:ea typeface="+mn-ea"/>
                <a:cs typeface="+mn-ea"/>
                <a:sym typeface="+mn-ea"/>
              </a:rPr>
              <a:t> (</a:t>
            </a:r>
            <a:r>
              <a:rPr lang="en-US" altLang="zh-CN" b="0">
                <a:latin typeface="+mn-ea"/>
                <a:ea typeface="+mn-ea"/>
                <a:cs typeface="+mn-ea"/>
              </a:rPr>
              <a:t>1)</a:t>
            </a:r>
            <a:r>
              <a:rPr lang="en-US" altLang="zh-CN" b="0">
                <a:gradFill>
                  <a:gsLst>
                    <a:gs pos="0">
                      <a:srgbClr val="7B32B2"/>
                    </a:gs>
                    <a:gs pos="100000">
                      <a:srgbClr val="401A5D"/>
                    </a:gs>
                  </a:gsLst>
                  <a:lin scaled="0"/>
                </a:gradFill>
                <a:latin typeface="+mn-ea"/>
                <a:ea typeface="+mn-ea"/>
                <a:cs typeface="+mn-ea"/>
              </a:rPr>
              <a:t>分别计算p1与p2和p3的距离，并计算平均值</a:t>
            </a:r>
            <a:r>
              <a:rPr lang="en-US" altLang="zh-CN" b="0">
                <a:latin typeface="+mn-ea"/>
                <a:ea typeface="+mn-ea"/>
                <a:cs typeface="+mn-ea"/>
              </a:rPr>
              <a:t>：</a:t>
            </a:r>
            <a:endParaRPr lang="en-US" altLang="zh-CN" b="0">
              <a:latin typeface="+mn-ea"/>
              <a:ea typeface="+mn-ea"/>
              <a:cs typeface="+mn-ea"/>
            </a:endParaRPr>
          </a:p>
          <a:p>
            <a:r>
              <a:rPr lang="en-US" altLang="zh-CN" b="0">
                <a:latin typeface="+mn-ea"/>
                <a:ea typeface="+mn-ea"/>
                <a:cs typeface="+mn-ea"/>
              </a:rPr>
              <a:t>         a（p1）=(2.24+3.16)/2=2.7</a:t>
            </a:r>
            <a:endParaRPr lang="en-US" altLang="zh-CN" b="0">
              <a:latin typeface="+mn-ea"/>
              <a:ea typeface="+mn-ea"/>
              <a:cs typeface="+mn-ea"/>
            </a:endParaRPr>
          </a:p>
          <a:p>
            <a:r>
              <a:rPr lang="en-US" altLang="zh-CN" b="0">
                <a:latin typeface="+mn-ea"/>
                <a:ea typeface="+mn-ea"/>
                <a:cs typeface="+mn-ea"/>
              </a:rPr>
              <a:t> (2)</a:t>
            </a:r>
            <a:r>
              <a:rPr lang="en-US" altLang="zh-CN" b="0">
                <a:gradFill>
                  <a:gsLst>
                    <a:gs pos="0">
                      <a:srgbClr val="7B32B2"/>
                    </a:gs>
                    <a:gs pos="100000">
                      <a:srgbClr val="401A5D"/>
                    </a:gs>
                  </a:gsLst>
                  <a:lin scaled="0"/>
                </a:gradFill>
                <a:latin typeface="+mn-ea"/>
                <a:ea typeface="+mn-ea"/>
                <a:cs typeface="+mn-ea"/>
              </a:rPr>
              <a:t>分别计算p1与p4、p5、p6之间的距离，并计算平均值</a:t>
            </a:r>
            <a:r>
              <a:rPr lang="en-US" altLang="zh-CN" b="0">
                <a:latin typeface="+mn-ea"/>
                <a:ea typeface="+mn-ea"/>
                <a:cs typeface="+mn-ea"/>
              </a:rPr>
              <a:t>：</a:t>
            </a:r>
            <a:endParaRPr lang="en-US" altLang="zh-CN" b="0">
              <a:latin typeface="+mn-ea"/>
              <a:ea typeface="+mn-ea"/>
              <a:cs typeface="+mn-ea"/>
            </a:endParaRPr>
          </a:p>
          <a:p>
            <a:r>
              <a:rPr lang="en-US" altLang="zh-CN" b="0">
                <a:latin typeface="+mn-ea"/>
                <a:ea typeface="+mn-ea"/>
                <a:cs typeface="+mn-ea"/>
              </a:rPr>
              <a:t>          b(p1)=(11.31+13.45+12.20)/3=12.32</a:t>
            </a:r>
            <a:endParaRPr lang="en-US" altLang="zh-CN" b="0">
              <a:latin typeface="+mn-ea"/>
              <a:ea typeface="+mn-ea"/>
              <a:cs typeface="+mn-ea"/>
            </a:endParaRPr>
          </a:p>
          <a:p>
            <a:r>
              <a:rPr lang="en-US" altLang="zh-CN" b="0">
                <a:latin typeface="+mn-ea"/>
                <a:ea typeface="+mn-ea"/>
                <a:cs typeface="+mn-ea"/>
              </a:rPr>
              <a:t> (3)</a:t>
            </a:r>
            <a:r>
              <a:rPr lang="en-US" altLang="zh-CN" b="0">
                <a:gradFill>
                  <a:gsLst>
                    <a:gs pos="0">
                      <a:srgbClr val="7B32B2"/>
                    </a:gs>
                    <a:gs pos="100000">
                      <a:srgbClr val="401A5D"/>
                    </a:gs>
                  </a:gsLst>
                  <a:lin scaled="0"/>
                </a:gradFill>
                <a:latin typeface="+mn-ea"/>
                <a:ea typeface="+mn-ea"/>
                <a:cs typeface="+mn-ea"/>
              </a:rPr>
              <a:t>计算p1的轮廓系数</a:t>
            </a:r>
            <a:r>
              <a:rPr lang="en-US" altLang="zh-CN" b="0">
                <a:latin typeface="+mn-ea"/>
                <a:ea typeface="+mn-ea"/>
                <a:cs typeface="+mn-ea"/>
              </a:rPr>
              <a:t>：</a:t>
            </a:r>
            <a:endParaRPr lang="en-US" altLang="zh-CN" b="0">
              <a:latin typeface="+mn-ea"/>
              <a:ea typeface="+mn-ea"/>
              <a:cs typeface="+mn-ea"/>
            </a:endParaRPr>
          </a:p>
          <a:p>
            <a:r>
              <a:rPr lang="en-US" altLang="zh-CN" b="0">
                <a:latin typeface="+mn-ea"/>
                <a:ea typeface="+mn-ea"/>
                <a:cs typeface="+mn-ea"/>
              </a:rPr>
              <a:t>          s(p1)=(12.32-2.7)/12.32=0.78</a:t>
            </a:r>
            <a:endParaRPr lang="en-US" altLang="zh-CN" b="0">
              <a:latin typeface="+mn-ea"/>
              <a:ea typeface="+mn-ea"/>
              <a:cs typeface="+mn-ea"/>
            </a:endParaRPr>
          </a:p>
          <a:p>
            <a:r>
              <a:rPr lang="en-US" altLang="zh-CN" b="0">
                <a:latin typeface="+mn-ea"/>
                <a:ea typeface="+mn-ea"/>
                <a:cs typeface="+mn-ea"/>
              </a:rPr>
              <a:t> </a:t>
            </a:r>
            <a:r>
              <a:rPr lang="en-US" altLang="zh-CN">
                <a:latin typeface="+mn-ea"/>
                <a:ea typeface="+mn-ea"/>
                <a:cs typeface="+mn-ea"/>
                <a:sym typeface="+mn-ea"/>
              </a:rPr>
              <a:t>(</a:t>
            </a:r>
            <a:r>
              <a:rPr lang="en-US" altLang="zh-CN" b="0">
                <a:latin typeface="+mn-ea"/>
                <a:ea typeface="+mn-ea"/>
                <a:cs typeface="+mn-ea"/>
              </a:rPr>
              <a:t>4)</a:t>
            </a:r>
            <a:r>
              <a:rPr lang="en-US" altLang="zh-CN" b="0">
                <a:solidFill>
                  <a:srgbClr val="7030A0"/>
                </a:solidFill>
                <a:latin typeface="+mn-ea"/>
                <a:ea typeface="+mn-ea"/>
                <a:cs typeface="+mn-ea"/>
              </a:rPr>
              <a:t>同理，计算p2,p3的轮廓系数分别为</a:t>
            </a:r>
            <a:r>
              <a:rPr lang="en-US" altLang="zh-CN" b="0">
                <a:latin typeface="+mn-ea"/>
                <a:ea typeface="+mn-ea"/>
                <a:cs typeface="+mn-ea"/>
              </a:rPr>
              <a:t>：</a:t>
            </a:r>
            <a:endParaRPr lang="en-US" altLang="zh-CN" b="0">
              <a:latin typeface="+mn-ea"/>
              <a:ea typeface="+mn-ea"/>
              <a:cs typeface="+mn-ea"/>
            </a:endParaRPr>
          </a:p>
          <a:p>
            <a:r>
              <a:rPr lang="en-US" altLang="zh-CN" b="0">
                <a:latin typeface="+mn-ea"/>
                <a:ea typeface="+mn-ea"/>
                <a:cs typeface="+mn-ea"/>
              </a:rPr>
              <a:t>          s(p2)=(10.28-2.24)/10.28=0.78</a:t>
            </a:r>
            <a:endParaRPr lang="en-US" altLang="zh-CN" b="0">
              <a:latin typeface="+mn-ea"/>
              <a:ea typeface="+mn-ea"/>
              <a:cs typeface="+mn-ea"/>
            </a:endParaRPr>
          </a:p>
          <a:p>
            <a:r>
              <a:rPr lang="en-US" altLang="zh-CN" b="0">
                <a:latin typeface="+mn-ea"/>
                <a:ea typeface="+mn-ea"/>
                <a:cs typeface="+mn-ea"/>
              </a:rPr>
              <a:t>          s(p3)=(9.55-2.7)/9.55=0.71</a:t>
            </a:r>
            <a:endParaRPr lang="en-US" altLang="zh-CN" b="0">
              <a:latin typeface="+mn-ea"/>
              <a:ea typeface="+mn-ea"/>
              <a:cs typeface="+mn-ea"/>
            </a:endParaRPr>
          </a:p>
          <a:p>
            <a:r>
              <a:rPr lang="en-US" altLang="zh-CN" b="0">
                <a:latin typeface="+mn-ea"/>
                <a:ea typeface="+mn-ea"/>
                <a:cs typeface="+mn-ea"/>
              </a:rPr>
              <a:t>  (5)</a:t>
            </a:r>
            <a:r>
              <a:rPr lang="en-US" altLang="zh-CN" b="0">
                <a:solidFill>
                  <a:srgbClr val="7030A0"/>
                </a:solidFill>
                <a:latin typeface="+mn-ea"/>
                <a:ea typeface="+mn-ea"/>
                <a:cs typeface="+mn-ea"/>
              </a:rPr>
              <a:t>计算簇A中的轮廓系数的平均值</a:t>
            </a:r>
            <a:r>
              <a:rPr lang="en-US" altLang="zh-CN" b="0">
                <a:latin typeface="+mn-ea"/>
                <a:ea typeface="+mn-ea"/>
                <a:cs typeface="+mn-ea"/>
              </a:rPr>
              <a:t>：</a:t>
            </a:r>
            <a:endParaRPr lang="en-US" altLang="zh-CN" b="0">
              <a:latin typeface="+mn-ea"/>
              <a:ea typeface="+mn-ea"/>
              <a:cs typeface="+mn-ea"/>
            </a:endParaRPr>
          </a:p>
          <a:p>
            <a:r>
              <a:rPr lang="en-US" altLang="zh-CN" b="0">
                <a:latin typeface="+mn-ea"/>
                <a:ea typeface="+mn-ea"/>
                <a:cs typeface="+mn-ea"/>
              </a:rPr>
              <a:t>         s=(0.78+0.78+0.71)/3=0.76</a:t>
            </a:r>
            <a:endParaRPr lang="en-US" altLang="zh-CN" b="0">
              <a:latin typeface="+mn-ea"/>
              <a:ea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6740"/>
                                        </p:tgtEl>
                                        <p:attrNameLst>
                                          <p:attrName>style.visibility</p:attrName>
                                        </p:attrNameLst>
                                      </p:cBhvr>
                                      <p:to>
                                        <p:strVal val="visible"/>
                                      </p:to>
                                    </p:set>
                                    <p:anim calcmode="lin" valueType="num">
                                      <p:cBhvr additive="base">
                                        <p:cTn id="7" dur="500" fill="hold"/>
                                        <p:tgtEl>
                                          <p:spTgt spid="116740"/>
                                        </p:tgtEl>
                                        <p:attrNameLst>
                                          <p:attrName>ppt_x</p:attrName>
                                        </p:attrNameLst>
                                      </p:cBhvr>
                                      <p:tavLst>
                                        <p:tav tm="0">
                                          <p:val>
                                            <p:strVal val="#ppt_x"/>
                                          </p:val>
                                        </p:tav>
                                        <p:tav tm="100000">
                                          <p:val>
                                            <p:strVal val="#ppt_x"/>
                                          </p:val>
                                        </p:tav>
                                      </p:tavLst>
                                    </p:anim>
                                    <p:anim calcmode="lin" valueType="num">
                                      <p:cBhvr additive="base">
                                        <p:cTn id="8" dur="500" fill="hold"/>
                                        <p:tgtEl>
                                          <p:spTgt spid="1167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12679">
                                            <p:txEl>
                                              <p:charRg st="0" end="27"/>
                                            </p:txEl>
                                          </p:spTgt>
                                        </p:tgtEl>
                                        <p:attrNameLst>
                                          <p:attrName>style.visibility</p:attrName>
                                        </p:attrNameLst>
                                      </p:cBhvr>
                                      <p:to>
                                        <p:strVal val="visible"/>
                                      </p:to>
                                    </p:set>
                                    <p:animEffect transition="in" filter="checkerboard(across)">
                                      <p:cBhvr>
                                        <p:cTn id="13" dur="500"/>
                                        <p:tgtEl>
                                          <p:spTgt spid="112679">
                                            <p:txEl>
                                              <p:charRg st="0" end="27"/>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12679">
                                            <p:txEl>
                                              <p:charRg st="27" end="60"/>
                                            </p:txEl>
                                          </p:spTgt>
                                        </p:tgtEl>
                                        <p:attrNameLst>
                                          <p:attrName>style.visibility</p:attrName>
                                        </p:attrNameLst>
                                      </p:cBhvr>
                                      <p:to>
                                        <p:strVal val="visible"/>
                                      </p:to>
                                    </p:set>
                                    <p:animEffect transition="in" filter="checkerboard(across)">
                                      <p:cBhvr>
                                        <p:cTn id="16" dur="500"/>
                                        <p:tgtEl>
                                          <p:spTgt spid="112679">
                                            <p:txEl>
                                              <p:charRg st="27" end="6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12679">
                                            <p:txEl>
                                              <p:charRg st="61" end="94"/>
                                            </p:txEl>
                                          </p:spTgt>
                                        </p:tgtEl>
                                        <p:attrNameLst>
                                          <p:attrName>style.visibility</p:attrName>
                                        </p:attrNameLst>
                                      </p:cBhvr>
                                      <p:to>
                                        <p:strVal val="visible"/>
                                      </p:to>
                                    </p:set>
                                    <p:animEffect transition="in" filter="checkerboard(across)">
                                      <p:cBhvr>
                                        <p:cTn id="21" dur="500"/>
                                        <p:tgtEl>
                                          <p:spTgt spid="112679">
                                            <p:txEl>
                                              <p:charRg st="61" end="9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12679">
                                            <p:txEl>
                                              <p:charRg st="94" end="138"/>
                                            </p:txEl>
                                          </p:spTgt>
                                        </p:tgtEl>
                                        <p:attrNameLst>
                                          <p:attrName>style.visibility</p:attrName>
                                        </p:attrNameLst>
                                      </p:cBhvr>
                                      <p:to>
                                        <p:strVal val="visible"/>
                                      </p:to>
                                    </p:set>
                                    <p:animEffect transition="in" filter="checkerboard(across)">
                                      <p:cBhvr>
                                        <p:cTn id="24" dur="500"/>
                                        <p:tgtEl>
                                          <p:spTgt spid="112679">
                                            <p:txEl>
                                              <p:charRg st="94" end="13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12679">
                                            <p:txEl>
                                              <p:charRg st="139" end="154"/>
                                            </p:txEl>
                                          </p:spTgt>
                                        </p:tgtEl>
                                        <p:attrNameLst>
                                          <p:attrName>style.visibility</p:attrName>
                                        </p:attrNameLst>
                                      </p:cBhvr>
                                      <p:to>
                                        <p:strVal val="visible"/>
                                      </p:to>
                                    </p:set>
                                    <p:animEffect transition="in" filter="checkerboard(across)">
                                      <p:cBhvr>
                                        <p:cTn id="29" dur="500"/>
                                        <p:tgtEl>
                                          <p:spTgt spid="112679">
                                            <p:txEl>
                                              <p:charRg st="139" end="154"/>
                                            </p:txEl>
                                          </p:spTgt>
                                        </p:tgtEl>
                                      </p:cBhvr>
                                    </p:animEffect>
                                  </p:childTnLst>
                                </p:cTn>
                              </p:par>
                              <p:par>
                                <p:cTn id="30" presetID="5" presetClass="entr" presetSubtype="10" fill="hold" nodeType="withEffect">
                                  <p:stCondLst>
                                    <p:cond delay="0"/>
                                  </p:stCondLst>
                                  <p:childTnLst>
                                    <p:set>
                                      <p:cBhvr>
                                        <p:cTn id="31" dur="1" fill="hold">
                                          <p:stCondLst>
                                            <p:cond delay="0"/>
                                          </p:stCondLst>
                                        </p:cTn>
                                        <p:tgtEl>
                                          <p:spTgt spid="112679">
                                            <p:txEl>
                                              <p:charRg st="154" end="193"/>
                                            </p:txEl>
                                          </p:spTgt>
                                        </p:tgtEl>
                                        <p:attrNameLst>
                                          <p:attrName>style.visibility</p:attrName>
                                        </p:attrNameLst>
                                      </p:cBhvr>
                                      <p:to>
                                        <p:strVal val="visible"/>
                                      </p:to>
                                    </p:set>
                                    <p:animEffect transition="in" filter="checkerboard(across)">
                                      <p:cBhvr>
                                        <p:cTn id="32" dur="500"/>
                                        <p:tgtEl>
                                          <p:spTgt spid="112679">
                                            <p:txEl>
                                              <p:charRg st="154" end="19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12679">
                                            <p:txEl>
                                              <p:charRg st="194" end="219"/>
                                            </p:txEl>
                                          </p:spTgt>
                                        </p:tgtEl>
                                        <p:attrNameLst>
                                          <p:attrName>style.visibility</p:attrName>
                                        </p:attrNameLst>
                                      </p:cBhvr>
                                      <p:to>
                                        <p:strVal val="visible"/>
                                      </p:to>
                                    </p:set>
                                    <p:animEffect transition="in" filter="checkerboard(across)">
                                      <p:cBhvr>
                                        <p:cTn id="37" dur="500"/>
                                        <p:tgtEl>
                                          <p:spTgt spid="112679">
                                            <p:txEl>
                                              <p:charRg st="194" end="219"/>
                                            </p:txEl>
                                          </p:spTgt>
                                        </p:tgtEl>
                                      </p:cBhvr>
                                    </p:animEffect>
                                  </p:childTnLst>
                                </p:cTn>
                              </p:par>
                              <p:par>
                                <p:cTn id="38" presetID="5" presetClass="entr" presetSubtype="10" fill="hold" nodeType="withEffect">
                                  <p:stCondLst>
                                    <p:cond delay="0"/>
                                  </p:stCondLst>
                                  <p:childTnLst>
                                    <p:set>
                                      <p:cBhvr>
                                        <p:cTn id="39" dur="1" fill="hold">
                                          <p:stCondLst>
                                            <p:cond delay="0"/>
                                          </p:stCondLst>
                                        </p:cTn>
                                        <p:tgtEl>
                                          <p:spTgt spid="112679">
                                            <p:txEl>
                                              <p:charRg st="219" end="259"/>
                                            </p:txEl>
                                          </p:spTgt>
                                        </p:tgtEl>
                                        <p:attrNameLst>
                                          <p:attrName>style.visibility</p:attrName>
                                        </p:attrNameLst>
                                      </p:cBhvr>
                                      <p:to>
                                        <p:strVal val="visible"/>
                                      </p:to>
                                    </p:set>
                                    <p:animEffect transition="in" filter="checkerboard(across)">
                                      <p:cBhvr>
                                        <p:cTn id="40" dur="500"/>
                                        <p:tgtEl>
                                          <p:spTgt spid="112679">
                                            <p:txEl>
                                              <p:charRg st="219" end="259"/>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112679">
                                            <p:txEl>
                                              <p:charRg st="259" end="296"/>
                                            </p:txEl>
                                          </p:spTgt>
                                        </p:tgtEl>
                                        <p:attrNameLst>
                                          <p:attrName>style.visibility</p:attrName>
                                        </p:attrNameLst>
                                      </p:cBhvr>
                                      <p:to>
                                        <p:strVal val="visible"/>
                                      </p:to>
                                    </p:set>
                                    <p:animEffect transition="in" filter="checkerboard(across)">
                                      <p:cBhvr>
                                        <p:cTn id="43" dur="500"/>
                                        <p:tgtEl>
                                          <p:spTgt spid="112679">
                                            <p:txEl>
                                              <p:charRg st="259" end="29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112679">
                                            <p:txEl>
                                              <p:charRg st="297" end="318"/>
                                            </p:txEl>
                                          </p:spTgt>
                                        </p:tgtEl>
                                        <p:attrNameLst>
                                          <p:attrName>style.visibility</p:attrName>
                                        </p:attrNameLst>
                                      </p:cBhvr>
                                      <p:to>
                                        <p:strVal val="visible"/>
                                      </p:to>
                                    </p:set>
                                    <p:animEffect transition="in" filter="checkerboard(across)">
                                      <p:cBhvr>
                                        <p:cTn id="48" dur="500"/>
                                        <p:tgtEl>
                                          <p:spTgt spid="112679">
                                            <p:txEl>
                                              <p:charRg st="297" end="318"/>
                                            </p:txEl>
                                          </p:spTgt>
                                        </p:tgtEl>
                                      </p:cBhvr>
                                    </p:animEffect>
                                  </p:childTnLst>
                                </p:cTn>
                              </p:par>
                              <p:par>
                                <p:cTn id="49" presetID="5" presetClass="entr" presetSubtype="10" fill="hold" nodeType="withEffect">
                                  <p:stCondLst>
                                    <p:cond delay="0"/>
                                  </p:stCondLst>
                                  <p:childTnLst>
                                    <p:set>
                                      <p:cBhvr>
                                        <p:cTn id="50" dur="1" fill="hold">
                                          <p:stCondLst>
                                            <p:cond delay="0"/>
                                          </p:stCondLst>
                                        </p:cTn>
                                        <p:tgtEl>
                                          <p:spTgt spid="112679">
                                            <p:txEl>
                                              <p:charRg st="318" end="353"/>
                                            </p:txEl>
                                          </p:spTgt>
                                        </p:tgtEl>
                                        <p:attrNameLst>
                                          <p:attrName>style.visibility</p:attrName>
                                        </p:attrNameLst>
                                      </p:cBhvr>
                                      <p:to>
                                        <p:strVal val="visible"/>
                                      </p:to>
                                    </p:set>
                                    <p:animEffect transition="in" filter="checkerboard(across)">
                                      <p:cBhvr>
                                        <p:cTn id="51" dur="500"/>
                                        <p:tgtEl>
                                          <p:spTgt spid="112679">
                                            <p:txEl>
                                              <p:charRg st="318" end="35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矩形 2"/>
          <p:cNvSpPr>
            <a:spLocks noChangeArrowheads="1"/>
          </p:cNvSpPr>
          <p:nvPr/>
        </p:nvSpPr>
        <p:spPr bwMode="auto">
          <a:xfrm>
            <a:off x="590550" y="1538568"/>
            <a:ext cx="1101090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nSpc>
                <a:spcPct val="150000"/>
              </a:lnSpc>
              <a:buFont typeface="Arial" panose="020B0704020202020204" pitchFamily="34" charset="0"/>
              <a:buChar char="•"/>
            </a:pPr>
            <a:r>
              <a:rPr lang="zh-CN" altLang="zh-CN" sz="2800" dirty="0">
                <a:solidFill>
                  <a:srgbClr val="1353A2"/>
                </a:solidFill>
                <a:latin typeface="微软雅黑" panose="020B0503020204020204" pitchFamily="34" charset="-122"/>
                <a:ea typeface="微软雅黑" panose="020B0503020204020204" pitchFamily="34" charset="-122"/>
              </a:rPr>
              <a:t>本章主要介绍了聚类的</a:t>
            </a:r>
            <a:r>
              <a:rPr lang="zh-CN" altLang="zh-CN" sz="2800" dirty="0">
                <a:solidFill>
                  <a:srgbClr val="FF0000"/>
                </a:solidFill>
                <a:latin typeface="微软雅黑" panose="020B0503020204020204" pitchFamily="34" charset="-122"/>
                <a:ea typeface="微软雅黑" panose="020B0503020204020204" pitchFamily="34" charset="-122"/>
              </a:rPr>
              <a:t>定义及不同类型聚类</a:t>
            </a:r>
            <a:r>
              <a:rPr lang="zh-CN" altLang="zh-CN" sz="2800" dirty="0">
                <a:solidFill>
                  <a:srgbClr val="1353A2"/>
                </a:solidFill>
                <a:latin typeface="微软雅黑" panose="020B0503020204020204" pitchFamily="34" charset="-122"/>
                <a:ea typeface="微软雅黑" panose="020B0503020204020204" pitchFamily="34" charset="-122"/>
              </a:rPr>
              <a:t>、</a:t>
            </a:r>
            <a:r>
              <a:rPr lang="zh-CN" altLang="zh-CN" sz="2800" dirty="0">
                <a:solidFill>
                  <a:srgbClr val="FF0000"/>
                </a:solidFill>
                <a:latin typeface="微软雅黑" panose="020B0503020204020204" pitchFamily="34" charset="-122"/>
                <a:ea typeface="微软雅黑" panose="020B0503020204020204" pitchFamily="34" charset="-122"/>
              </a:rPr>
              <a:t>划分聚类代表</a:t>
            </a:r>
            <a:r>
              <a:rPr lang="en-US" altLang="zh-CN" sz="2800" dirty="0">
                <a:solidFill>
                  <a:srgbClr val="FF0000"/>
                </a:solidFill>
                <a:latin typeface="微软雅黑" panose="020B0503020204020204" pitchFamily="34" charset="-122"/>
                <a:ea typeface="微软雅黑" panose="020B0503020204020204" pitchFamily="34" charset="-122"/>
              </a:rPr>
              <a:t>K</a:t>
            </a:r>
            <a:r>
              <a:rPr lang="zh-CN" altLang="en-US" sz="2800" dirty="0">
                <a:solidFill>
                  <a:srgbClr val="FF0000"/>
                </a:solidFill>
                <a:latin typeface="微软雅黑" panose="020B0503020204020204" pitchFamily="34" charset="-122"/>
                <a:ea typeface="微软雅黑" panose="020B0503020204020204" pitchFamily="34" charset="-122"/>
              </a:rPr>
              <a:t>均值</a:t>
            </a:r>
            <a:r>
              <a:rPr lang="zh-CN" altLang="zh-CN" sz="2800" dirty="0">
                <a:solidFill>
                  <a:srgbClr val="FF0000"/>
                </a:solidFill>
                <a:latin typeface="微软雅黑" panose="020B0503020204020204" pitchFamily="34" charset="-122"/>
                <a:ea typeface="微软雅黑" panose="020B0503020204020204" pitchFamily="34" charset="-122"/>
              </a:rPr>
              <a:t>、密度聚类代表</a:t>
            </a:r>
            <a:r>
              <a:rPr lang="en-US" altLang="zh-CN" sz="2800" dirty="0">
                <a:solidFill>
                  <a:srgbClr val="FF0000"/>
                </a:solidFill>
                <a:latin typeface="微软雅黑" panose="020B0503020204020204" pitchFamily="34" charset="-122"/>
                <a:ea typeface="微软雅黑" panose="020B0503020204020204" pitchFamily="34" charset="-122"/>
              </a:rPr>
              <a:t>DBSCAN</a:t>
            </a:r>
            <a:r>
              <a:rPr lang="zh-CN" altLang="en-US" sz="2800" dirty="0">
                <a:solidFill>
                  <a:srgbClr val="FF0000"/>
                </a:solidFill>
                <a:latin typeface="微软雅黑" panose="020B0503020204020204" pitchFamily="34" charset="-122"/>
                <a:ea typeface="微软雅黑" panose="020B0503020204020204" pitchFamily="34" charset="-122"/>
              </a:rPr>
              <a:t>、簇评估指标</a:t>
            </a:r>
            <a:r>
              <a:rPr lang="zh-CN" altLang="zh-CN" sz="2800" dirty="0">
                <a:solidFill>
                  <a:srgbClr val="1353A2"/>
                </a:solidFill>
                <a:latin typeface="微软雅黑" panose="020B0503020204020204" pitchFamily="34" charset="-122"/>
                <a:ea typeface="微软雅黑" panose="020B0503020204020204" pitchFamily="34" charset="-122"/>
              </a:rPr>
              <a:t>等知识</a:t>
            </a:r>
            <a:r>
              <a:rPr lang="zh-CN" altLang="zh-CN" sz="2800" dirty="0" smtClean="0">
                <a:solidFill>
                  <a:srgbClr val="1353A2"/>
                </a:solidFill>
                <a:latin typeface="微软雅黑" panose="020B0503020204020204" pitchFamily="34" charset="-122"/>
                <a:ea typeface="微软雅黑" panose="020B0503020204020204" pitchFamily="34" charset="-122"/>
              </a:rPr>
              <a:t>。</a:t>
            </a:r>
            <a:endParaRPr lang="en-US" altLang="zh-CN" sz="2800" dirty="0" smtClean="0">
              <a:solidFill>
                <a:srgbClr val="1353A2"/>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704020202020204" pitchFamily="34" charset="0"/>
              <a:buChar char="•"/>
            </a:pPr>
            <a:endParaRPr lang="zh-CN" altLang="en-US" sz="2800" dirty="0">
              <a:solidFill>
                <a:srgbClr val="1353A2"/>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704020202020204" pitchFamily="34" charset="0"/>
              <a:buChar char="•"/>
            </a:pPr>
            <a:r>
              <a:rPr lang="zh-CN" altLang="zh-CN" sz="2800" dirty="0">
                <a:solidFill>
                  <a:srgbClr val="1353A2"/>
                </a:solidFill>
                <a:latin typeface="微软雅黑" panose="020B0503020204020204" pitchFamily="34" charset="-122"/>
                <a:ea typeface="微软雅黑" panose="020B0503020204020204" pitchFamily="34" charset="-122"/>
              </a:rPr>
              <a:t>通过本章的学习，希望读者能掌握聚类定义及</a:t>
            </a:r>
            <a:r>
              <a:rPr lang="en-US" altLang="zh-CN" sz="2800" dirty="0">
                <a:solidFill>
                  <a:srgbClr val="1353A2"/>
                </a:solidFill>
                <a:latin typeface="微软雅黑" panose="020B0503020204020204" pitchFamily="34" charset="-122"/>
                <a:ea typeface="微软雅黑" panose="020B0503020204020204" pitchFamily="34" charset="-122"/>
              </a:rPr>
              <a:t>K</a:t>
            </a:r>
            <a:r>
              <a:rPr lang="zh-CN" altLang="en-US" sz="2800" dirty="0">
                <a:solidFill>
                  <a:srgbClr val="1353A2"/>
                </a:solidFill>
                <a:latin typeface="微软雅黑" panose="020B0503020204020204" pitchFamily="34" charset="-122"/>
                <a:ea typeface="微软雅黑" panose="020B0503020204020204" pitchFamily="34" charset="-122"/>
              </a:rPr>
              <a:t>均值算法原理，以及使用聚类的</a:t>
            </a:r>
            <a:r>
              <a:rPr lang="zh-CN" altLang="zh-CN" sz="2800" dirty="0">
                <a:solidFill>
                  <a:srgbClr val="1353A2"/>
                </a:solidFill>
                <a:latin typeface="微软雅黑" panose="020B0503020204020204" pitchFamily="34" charset="-122"/>
                <a:ea typeface="微软雅黑" panose="020B0503020204020204" pitchFamily="34" charset="-122"/>
              </a:rPr>
              <a:t>常见应用场景，并多加揣摩与动手练习，可在数据城堡、</a:t>
            </a:r>
            <a:r>
              <a:rPr lang="en-US" altLang="zh-CN" sz="2800" dirty="0">
                <a:solidFill>
                  <a:srgbClr val="1353A2"/>
                </a:solidFill>
                <a:latin typeface="微软雅黑" panose="020B0503020204020204" pitchFamily="34" charset="-122"/>
                <a:ea typeface="微软雅黑" panose="020B0503020204020204" pitchFamily="34" charset="-122"/>
              </a:rPr>
              <a:t>Kaggle</a:t>
            </a:r>
            <a:r>
              <a:rPr lang="zh-CN" altLang="en-US" sz="2800" dirty="0">
                <a:solidFill>
                  <a:srgbClr val="1353A2"/>
                </a:solidFill>
                <a:latin typeface="微软雅黑" panose="020B0503020204020204" pitchFamily="34" charset="-122"/>
                <a:ea typeface="微软雅黑" panose="020B0503020204020204" pitchFamily="34" charset="-122"/>
              </a:rPr>
              <a:t>等竞赛上进行实战。</a:t>
            </a:r>
            <a:endParaRPr lang="zh-CN" altLang="en-US" sz="2800" dirty="0">
              <a:solidFill>
                <a:srgbClr val="1353A2"/>
              </a:solidFill>
              <a:latin typeface="微软雅黑" panose="020B0503020204020204" pitchFamily="34" charset="-122"/>
              <a:ea typeface="微软雅黑" panose="020B0503020204020204" pitchFamily="34" charset="-122"/>
            </a:endParaRPr>
          </a:p>
        </p:txBody>
      </p:sp>
      <p:sp>
        <p:nvSpPr>
          <p:cNvPr id="3" name="TextBox 1"/>
          <p:cNvSpPr txBox="1"/>
          <p:nvPr/>
        </p:nvSpPr>
        <p:spPr>
          <a:xfrm>
            <a:off x="2494914" y="262889"/>
            <a:ext cx="6059170"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zh-CN" sz="4000" dirty="0">
                <a:solidFill>
                  <a:srgbClr val="1353A2"/>
                </a:solidFill>
                <a:latin typeface="微软雅黑" panose="020B0503020204020204" pitchFamily="34" charset="-122"/>
                <a:ea typeface="微软雅黑" panose="020B0503020204020204" pitchFamily="34" charset="-122"/>
                <a:sym typeface="+mn-ea"/>
              </a:rPr>
              <a:t>本章小结</a:t>
            </a:r>
            <a:endParaRPr lang="zh-CN" altLang="zh-CN" sz="4000" dirty="0">
              <a:solidFill>
                <a:srgbClr val="1353A2"/>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pPr algn="l" fontAlgn="auto">
              <a:lnSpc>
                <a:spcPct val="100000"/>
              </a:lnSpc>
              <a:spcBef>
                <a:spcPts val="0"/>
              </a:spcBef>
              <a:spcAft>
                <a:spcPts val="0"/>
              </a:spcAft>
              <a:buClrTx/>
              <a:buSzTx/>
              <a:buFont typeface="Arial" panose="020B0704020202020204" pitchFamily="34" charset="0"/>
              <a:defRPr/>
            </a:pPr>
            <a:r>
              <a:rPr lang="zh-CN" altLang="en-US" sz="4000" dirty="0">
                <a:solidFill>
                  <a:srgbClr val="1353A2"/>
                </a:solidFill>
                <a:cs typeface="+mn-cs"/>
              </a:rPr>
              <a:t>一个具有清晰簇结构的数据集</a:t>
            </a:r>
            <a:endParaRPr lang="zh-CN" altLang="en-US" sz="4000" dirty="0">
              <a:solidFill>
                <a:srgbClr val="1353A2"/>
              </a:solidFill>
              <a:cs typeface="+mn-cs"/>
            </a:endParaRPr>
          </a:p>
        </p:txBody>
      </p:sp>
      <p:sp>
        <p:nvSpPr>
          <p:cNvPr id="6" name="Text Box 3"/>
          <p:cNvSpPr txBox="1">
            <a:spLocks noChangeArrowheads="1"/>
          </p:cNvSpPr>
          <p:nvPr/>
        </p:nvSpPr>
        <p:spPr bwMode="auto">
          <a:xfrm>
            <a:off x="6789710" y="2953345"/>
            <a:ext cx="4390527" cy="767894"/>
          </a:xfrm>
          <a:prstGeom prst="rect">
            <a:avLst/>
          </a:prstGeom>
          <a:noFill/>
          <a:ln w="9525">
            <a:noFill/>
            <a:round/>
          </a:ln>
        </p:spPr>
        <p:txBody>
          <a:bodyPr lIns="68580" tIns="34290" rIns="68580" bIns="34290"/>
          <a:p>
            <a:pPr marL="372745" lvl="1" indent="-59690" eaLnBrk="1" hangingPunct="1">
              <a:lnSpc>
                <a:spcPct val="150000"/>
              </a:lnSpc>
              <a:spcBef>
                <a:spcPts val="525"/>
              </a:spcBef>
              <a:buClr>
                <a:srgbClr val="336699"/>
              </a:buClr>
            </a:pPr>
            <a:r>
              <a:rPr lang="zh-CN" altLang="en-US" sz="2400" b="1" dirty="0">
                <a:latin typeface="+mn-ea"/>
                <a:ea typeface="+mn-ea"/>
              </a:rPr>
              <a:t>提出一个算法来寻找该例中的簇结构</a:t>
            </a:r>
            <a:endParaRPr lang="de-DE" sz="2400" b="1" dirty="0">
              <a:latin typeface="+mn-ea"/>
              <a:ea typeface="+mn-ea"/>
            </a:endParaRPr>
          </a:p>
        </p:txBody>
      </p:sp>
      <p:pic>
        <p:nvPicPr>
          <p:cNvPr id="7" name="Picture 7" descr="1615.png"/>
          <p:cNvPicPr>
            <a:picLocks noChangeAspect="1"/>
          </p:cNvPicPr>
          <p:nvPr/>
        </p:nvPicPr>
        <p:blipFill>
          <a:blip r:embed="rId1" cstate="print"/>
          <a:stretch>
            <a:fillRect/>
          </a:stretch>
        </p:blipFill>
        <p:spPr>
          <a:xfrm>
            <a:off x="858148" y="1415876"/>
            <a:ext cx="5044532" cy="4610727"/>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328bfc2d-0e86-4d03-bcc9-acae5ed58f68}"/>
  <p:tag name="TABLE_ENDDRAG_ORIGIN_RECT" val="698*188"/>
  <p:tag name="TABLE_ENDDRAG_RECT" val="117*172*698*188"/>
</p:tagLst>
</file>

<file path=ppt/tags/tag2.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xml><?xml version="1.0" encoding="utf-8"?>
<p:tagLst xmlns:p="http://schemas.openxmlformats.org/presentationml/2006/main">
  <p:tag name="KSO_WM_MEDIACOVER_FLAG" val="1"/>
  <p:tag name="KSO_WM_UNIT_MEDIACOVER_BTN_STATE" val="1"/>
  <p:tag name="KSO_WM_UNIT_MEDIACOVER_BTNRECT" val="5788*3065*1165*116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KSO_WM_UNIT_TABLE_BEAUTIFY" val="smartTable{c9ed4f7c-20e7-4d4a-8ba6-b7e1fe81201d}"/>
</p:tagLst>
</file>

<file path=ppt/tags/tag5.xml><?xml version="1.0" encoding="utf-8"?>
<p:tagLst xmlns:p="http://schemas.openxmlformats.org/presentationml/2006/main">
  <p:tag name="KSO_WM_UNIT_TABLE_BEAUTIFY" val="smartTable{33559782-b455-4d20-bfe2-1ef16515a186}"/>
  <p:tag name="TABLE_ENDDRAG_ORIGIN_RECT" val="470*377"/>
  <p:tag name="TABLE_ENDDRAG_RECT" val="26*116*470*377"/>
</p:tagLst>
</file>

<file path=ppt/tags/tag6.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7.xml><?xml version="1.0" encoding="utf-8"?>
<p:tagLst xmlns:p="http://schemas.openxmlformats.org/presentationml/2006/main">
  <p:tag name="KSO_WM_UNIT_TABLE_BEAUTIFY" val="smartTable{dd44acf4-2279-4ece-adb6-ce3302605447}"/>
</p:tagLst>
</file>

<file path=ppt/tags/tag8.xml><?xml version="1.0" encoding="utf-8"?>
<p:tagLst xmlns:p="http://schemas.openxmlformats.org/presentationml/2006/main">
  <p:tag name="ISPRING_RESOURCE_PATHS_HASH_PRESENTER" val="3d8c8d1fbed9d7db832b996ee571653c99efbf"/>
  <p:tag name="KSO_WPP_MARK_KEY" val="6e3adf9b-3c12-4f9d-ac21-e8df6c59efb0"/>
  <p:tag name="COMMONDATA" val="eyJoZGlkIjoiYzE3ZGZmM2M0YzY5MTNhZWYzNjAwMGY2OGViNDJlMD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7117</Words>
  <Application>WPS 演示</Application>
  <PresentationFormat>自定义</PresentationFormat>
  <Paragraphs>901</Paragraphs>
  <Slides>86</Slides>
  <Notes>2</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14</vt:i4>
      </vt:variant>
      <vt:variant>
        <vt:lpstr>幻灯片标题</vt:lpstr>
      </vt:variant>
      <vt:variant>
        <vt:i4>86</vt:i4>
      </vt:variant>
    </vt:vector>
  </HeadingPairs>
  <TitlesOfParts>
    <vt:vector size="129" baseType="lpstr">
      <vt:lpstr>Arial</vt:lpstr>
      <vt:lpstr>宋体</vt:lpstr>
      <vt:lpstr>Wingdings</vt:lpstr>
      <vt:lpstr>等线</vt:lpstr>
      <vt:lpstr>汉仪中等线KW</vt:lpstr>
      <vt:lpstr>汉仪书宋二KW</vt:lpstr>
      <vt:lpstr>微软雅黑</vt:lpstr>
      <vt:lpstr>汉仪旗黑</vt:lpstr>
      <vt:lpstr>等线 Light</vt:lpstr>
      <vt:lpstr>Wingdings</vt:lpstr>
      <vt:lpstr>Times New Roman</vt:lpstr>
      <vt:lpstr>Impact</vt:lpstr>
      <vt:lpstr>Arial Unicode MS</vt:lpstr>
      <vt:lpstr>宋体</vt:lpstr>
      <vt:lpstr>Calibri</vt:lpstr>
      <vt:lpstr>Helvetica Neue</vt:lpstr>
      <vt:lpstr>黑体</vt:lpstr>
      <vt:lpstr>Cambria Math</vt:lpstr>
      <vt:lpstr>Calibri Light</vt:lpstr>
      <vt:lpstr>汉仪中黑KW</vt:lpstr>
      <vt:lpstr>Kingsoft Math</vt:lpstr>
      <vt:lpstr>等线</vt:lpstr>
      <vt:lpstr>Cambria Math</vt:lpstr>
      <vt:lpstr>微软雅黑</vt:lpstr>
      <vt:lpstr>等线 Light</vt:lpstr>
      <vt:lpstr>黑体</vt:lpstr>
      <vt:lpstr>汉仪仿宋KW</vt:lpstr>
      <vt:lpstr>Heiti TC Light</vt:lpstr>
      <vt:lpstr>Office 主题​​</vt:lpstr>
      <vt:lpstr>Word.Document.8</vt:lpstr>
      <vt:lpstr>Word.Document.8</vt:lpstr>
      <vt:lpstr>Word.Document.8</vt:lpstr>
      <vt:lpstr>Word.Document.8</vt:lpstr>
      <vt:lpstr>Word.Document.8</vt:lpstr>
      <vt:lpstr>Word.Document.8</vt:lpstr>
      <vt:lpstr>Word.Document.8</vt:lpstr>
      <vt:lpstr>Excel.Sheet.8</vt:lpstr>
      <vt:lpstr>Equation.3</vt:lpstr>
      <vt:lpstr>Equation.3</vt:lpstr>
      <vt:lpstr>Equation.KSEE3</vt:lpstr>
      <vt:lpstr>Equation.KSEE3</vt:lpstr>
      <vt:lpstr>Equation.KSEE3</vt:lpstr>
      <vt:lpstr>Equation.KSEE3</vt:lpstr>
      <vt:lpstr>第7章 聚类分析：基本概念和算法</vt:lpstr>
      <vt:lpstr>PowerPoint 演示文稿</vt:lpstr>
      <vt:lpstr>PowerPoint 演示文稿</vt:lpstr>
      <vt:lpstr>PowerPoint 演示文稿</vt:lpstr>
      <vt:lpstr>PowerPoint 演示文稿</vt:lpstr>
      <vt:lpstr>聚类 vs 分类</vt:lpstr>
      <vt:lpstr>PowerPoint 演示文稿</vt:lpstr>
      <vt:lpstr>聚类的应用</vt:lpstr>
      <vt:lpstr>一个具有清晰簇结构的数据集</vt:lpstr>
      <vt:lpstr>聚类不同类型</vt:lpstr>
      <vt:lpstr>划分聚类</vt:lpstr>
      <vt:lpstr>密度聚类</vt:lpstr>
      <vt:lpstr>层次聚类</vt:lpstr>
      <vt:lpstr>网格聚类</vt:lpstr>
      <vt:lpstr>模型聚类</vt:lpstr>
      <vt:lpstr>PowerPoint 演示文稿</vt:lpstr>
      <vt:lpstr>PowerPoint 演示文稿</vt:lpstr>
      <vt:lpstr>PowerPoint 演示文稿</vt:lpstr>
      <vt:lpstr>PowerPoint 演示文稿</vt:lpstr>
      <vt:lpstr>PowerPoint 演示文稿</vt:lpstr>
      <vt:lpstr>K均值聚类</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k均值算法步骤</vt:lpstr>
      <vt:lpstr>课堂小测</vt:lpstr>
      <vt:lpstr>课堂小测</vt:lpstr>
      <vt:lpstr>课堂小测</vt:lpstr>
      <vt:lpstr>课堂小测</vt:lpstr>
      <vt:lpstr>课堂小测</vt:lpstr>
      <vt:lpstr>PowerPoint 演示文稿</vt:lpstr>
      <vt:lpstr>k均值应用流程</vt:lpstr>
      <vt:lpstr>k均值算法聚类优缺点</vt:lpstr>
      <vt:lpstr>k均值算法聚类的典型应用</vt:lpstr>
      <vt:lpstr>PowerPoint 演示文稿</vt:lpstr>
      <vt:lpstr>密度聚类</vt:lpstr>
      <vt:lpstr>密度聚类</vt:lpstr>
      <vt:lpstr>密度聚类</vt:lpstr>
      <vt:lpstr>密度聚类</vt:lpstr>
      <vt:lpstr>DBSCAN聚类</vt:lpstr>
      <vt:lpstr>DBSCAN聚类</vt:lpstr>
      <vt:lpstr>DBSCAN聚类</vt:lpstr>
      <vt:lpstr>DBSCAN聚类</vt:lpstr>
      <vt:lpstr>DBSCAN聚类</vt:lpstr>
      <vt:lpstr>DBSCAN聚类</vt:lpstr>
      <vt:lpstr>DBSCAN聚类</vt:lpstr>
      <vt:lpstr>DBSCAN聚类</vt:lpstr>
      <vt:lpstr>DBSCAN聚类</vt:lpstr>
      <vt:lpstr>DBSCAN聚类</vt:lpstr>
      <vt:lpstr>DBSCAN实例</vt:lpstr>
      <vt:lpstr>DBSCAN实例</vt:lpstr>
      <vt:lpstr>DBSCAN实例</vt:lpstr>
      <vt:lpstr>DBSCAN实例</vt:lpstr>
      <vt:lpstr>DBSCAN实例</vt:lpstr>
      <vt:lpstr>DBSCAN实例</vt:lpstr>
      <vt:lpstr>DBSCAN实例</vt:lpstr>
      <vt:lpstr>PowerPoint 演示文稿</vt:lpstr>
      <vt:lpstr>DBSCAN优缺点</vt:lpstr>
      <vt:lpstr>PowerPoint 演示文稿</vt:lpstr>
      <vt:lpstr>簇评估</vt:lpstr>
      <vt:lpstr>簇评估 轮廓系数</vt:lpstr>
      <vt:lpstr>簇评估 轮廓系数</vt:lpstr>
      <vt:lpstr>簇评估</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lucius</dc:creator>
  <cp:lastModifiedBy>22</cp:lastModifiedBy>
  <cp:revision>2339</cp:revision>
  <dcterms:created xsi:type="dcterms:W3CDTF">2024-12-17T05:16:51Z</dcterms:created>
  <dcterms:modified xsi:type="dcterms:W3CDTF">2024-12-17T05:16:51Z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EC95A83CB4344D759620512A9D8ABD47</vt:lpwstr>
  </property>
</Properties>
</file>